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25"/>
  </p:notesMasterIdLst>
  <p:sldIdLst>
    <p:sldId id="256" r:id="rId3"/>
    <p:sldId id="257" r:id="rId4"/>
    <p:sldId id="258" r:id="rId5"/>
    <p:sldId id="259" r:id="rId6"/>
    <p:sldId id="267" r:id="rId7"/>
    <p:sldId id="268" r:id="rId8"/>
    <p:sldId id="260" r:id="rId9"/>
    <p:sldId id="261" r:id="rId10"/>
    <p:sldId id="269" r:id="rId11"/>
    <p:sldId id="270" r:id="rId12"/>
    <p:sldId id="271" r:id="rId13"/>
    <p:sldId id="272" r:id="rId14"/>
    <p:sldId id="273" r:id="rId15"/>
    <p:sldId id="274" r:id="rId16"/>
    <p:sldId id="277" r:id="rId17"/>
    <p:sldId id="275" r:id="rId18"/>
    <p:sldId id="276" r:id="rId19"/>
    <p:sldId id="262" r:id="rId20"/>
    <p:sldId id="263" r:id="rId21"/>
    <p:sldId id="264" r:id="rId22"/>
    <p:sldId id="265" r:id="rId23"/>
    <p:sldId id="266"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Cambria Math" panose="02040503050406030204" pitchFamily="18" charset="0"/>
      <p:regular r:id="rId30"/>
    </p:embeddedFont>
    <p:embeddedFont>
      <p:font typeface="Montserrat Light" panose="020B0604020202020204" charset="0"/>
      <p:regular r:id="rId31"/>
      <p:bold r:id="rId32"/>
      <p:italic r:id="rId33"/>
      <p:boldItalic r:id="rId34"/>
    </p:embeddedFont>
    <p:embeddedFont>
      <p:font typeface="Roboto Mono" panose="020B0604020202020204" charset="0"/>
      <p:regular r:id="rId35"/>
      <p:bold r:id="rId36"/>
      <p:italic r:id="rId37"/>
      <p:boldItalic r:id="rId38"/>
    </p:embeddedFont>
    <p:embeddedFont>
      <p:font typeface="Roboto Mono Light" panose="020B0604020202020204" charset="0"/>
      <p:regular r:id="rId39"/>
      <p:bold r:id="rId40"/>
      <p:italic r:id="rId41"/>
      <p:boldItalic r:id="rId42"/>
    </p:embeddedFont>
    <p:embeddedFont>
      <p:font typeface="Roboto Mono Medium" panose="020B0604020202020204" charset="0"/>
      <p:regular r:id="rId43"/>
      <p:bold r:id="rId44"/>
      <p:italic r:id="rId45"/>
      <p:boldItalic r:id="rId46"/>
    </p:embeddedFont>
    <p:embeddedFont>
      <p:font typeface="Sora" panose="020B0604020202020204"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9" roundtripDataSignature="AMtx7miaj3LDR2pQeCL7M0+qL8mQnqdyH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56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71" autoAdjust="0"/>
    <p:restoredTop sz="94660"/>
  </p:normalViewPr>
  <p:slideViewPr>
    <p:cSldViewPr snapToGrid="0">
      <p:cViewPr>
        <p:scale>
          <a:sx n="75" d="100"/>
          <a:sy n="75" d="100"/>
        </p:scale>
        <p:origin x="1806" y="70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19.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4.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8.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49"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4" name="Google Shape;18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168eedc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f168eedc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821932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Tree>
    <p:extLst>
      <p:ext uri="{BB962C8B-B14F-4D97-AF65-F5344CB8AC3E}">
        <p14:creationId xmlns:p14="http://schemas.microsoft.com/office/powerpoint/2010/main" val="1676719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168eedc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f168eedc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357983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168eedc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f168eedc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310891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168eedc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f168eedc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58528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168eedc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f168eedc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914130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168eedc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f168eedc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6453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168eedc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f168eedc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8231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42ad2f6649_0_1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g142ad2f6649_0_1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26" name="Google Shape;226;g142ad2f6649_0_1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42ad2f6649_0_1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1" name="Google Shape;231;g142ad2f6649_0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5" name="Google Shape;19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451da43991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7" name="Google Shape;237;g1451da43991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3" name="Google Shape;24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c19338028d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9" name="Google Shape;249;g1c19338028d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50" name="Google Shape;250;g1c19338028d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1677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09547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f168eedcc6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f168eedcc6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f168eedcc6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168eedc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f168eedc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168eedc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f168eedc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83794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7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7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9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9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9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9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9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9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9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9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9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9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1"/>
        <p:cNvGrpSpPr/>
        <p:nvPr/>
      </p:nvGrpSpPr>
      <p:grpSpPr>
        <a:xfrm>
          <a:off x="0" y="0"/>
          <a:ext cx="0" cy="0"/>
          <a:chOff x="0" y="0"/>
          <a:chExt cx="0" cy="0"/>
        </a:xfrm>
      </p:grpSpPr>
      <p:sp>
        <p:nvSpPr>
          <p:cNvPr id="92" name="Google Shape;92;p7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93" name="Google Shape;93;p73"/>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94" name="Google Shape;94;p73"/>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95" name="Google Shape;95;p73"/>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96" name="Google Shape;96;p73"/>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7" name="Google Shape;97;p73"/>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98" name="Google Shape;98;p73"/>
          <p:cNvCxnSpPr/>
          <p:nvPr/>
        </p:nvCxnSpPr>
        <p:spPr>
          <a:xfrm>
            <a:off x="504885" y="1224951"/>
            <a:ext cx="3640347"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99"/>
        <p:cNvGrpSpPr/>
        <p:nvPr/>
      </p:nvGrpSpPr>
      <p:grpSpPr>
        <a:xfrm>
          <a:off x="0" y="0"/>
          <a:ext cx="0" cy="0"/>
          <a:chOff x="0" y="0"/>
          <a:chExt cx="0" cy="0"/>
        </a:xfrm>
      </p:grpSpPr>
      <p:sp>
        <p:nvSpPr>
          <p:cNvPr id="100" name="Google Shape;100;p74"/>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103864"/>
              </a:buClr>
              <a:buSzPts val="4400"/>
              <a:buFont typeface="Sora"/>
              <a:buNone/>
              <a:defRPr sz="44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1" name="Google Shape;101;p74"/>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02" name="Google Shape;102;p74"/>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03" name="Google Shape;103;p74"/>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pic>
        <p:nvPicPr>
          <p:cNvPr id="104" name="Google Shape;104;p74"/>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05" name="Google Shape;105;p74"/>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06" name="Google Shape;106;p74"/>
          <p:cNvCxnSpPr/>
          <p:nvPr/>
        </p:nvCxnSpPr>
        <p:spPr>
          <a:xfrm>
            <a:off x="3969975" y="3588007"/>
            <a:ext cx="4252050"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7"/>
        <p:cNvGrpSpPr/>
        <p:nvPr/>
      </p:nvGrpSpPr>
      <p:grpSpPr>
        <a:xfrm>
          <a:off x="0" y="0"/>
          <a:ext cx="0" cy="0"/>
          <a:chOff x="0" y="0"/>
          <a:chExt cx="0" cy="0"/>
        </a:xfrm>
      </p:grpSpPr>
      <p:sp>
        <p:nvSpPr>
          <p:cNvPr id="108" name="Google Shape;108;p72"/>
          <p:cNvSpPr txBox="1">
            <a:spLocks noGrp="1"/>
          </p:cNvSpPr>
          <p:nvPr>
            <p:ph type="title"/>
          </p:nvPr>
        </p:nvSpPr>
        <p:spPr>
          <a:xfrm>
            <a:off x="388943" y="365125"/>
            <a:ext cx="1150998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72"/>
          <p:cNvSpPr txBox="1">
            <a:spLocks noGrp="1"/>
          </p:cNvSpPr>
          <p:nvPr>
            <p:ph type="body" idx="1"/>
          </p:nvPr>
        </p:nvSpPr>
        <p:spPr>
          <a:xfrm>
            <a:off x="388943" y="1825625"/>
            <a:ext cx="11509980"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10" name="Google Shape;110;p72"/>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1" name="Google Shape;111;p72"/>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2" name="Google Shape;112;p72"/>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13" name="Google Shape;113;p72"/>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14" name="Google Shape;114;p72"/>
          <p:cNvCxnSpPr/>
          <p:nvPr/>
        </p:nvCxnSpPr>
        <p:spPr>
          <a:xfrm>
            <a:off x="504885" y="1224951"/>
            <a:ext cx="3640347"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5"/>
        <p:cNvGrpSpPr/>
        <p:nvPr/>
      </p:nvGrpSpPr>
      <p:grpSpPr>
        <a:xfrm>
          <a:off x="0" y="0"/>
          <a:ext cx="0" cy="0"/>
          <a:chOff x="0" y="0"/>
          <a:chExt cx="0" cy="0"/>
        </a:xfrm>
      </p:grpSpPr>
      <p:sp>
        <p:nvSpPr>
          <p:cNvPr id="116" name="Google Shape;116;p75"/>
          <p:cNvSpPr txBox="1"/>
          <p:nvPr/>
        </p:nvSpPr>
        <p:spPr>
          <a:xfrm>
            <a:off x="2499208" y="6356350"/>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888888"/>
              </a:solidFill>
              <a:latin typeface="Calibri"/>
              <a:ea typeface="Calibri"/>
              <a:cs typeface="Calibri"/>
              <a:sym typeface="Calibri"/>
            </a:endParaRPr>
          </a:p>
        </p:txBody>
      </p:sp>
      <p:cxnSp>
        <p:nvCxnSpPr>
          <p:cNvPr id="117" name="Google Shape;117;p75"/>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8" name="Google Shape;118;p75"/>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9" name="Google Shape;119;p75"/>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0" name="Google Shape;120;p75"/>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extLst>
    <p:ext uri="{DCECCB84-F9BA-43D5-87BE-67443E8EF086}">
      <p15:sldGuideLst xmlns:p15="http://schemas.microsoft.com/office/powerpoint/2012/main">
        <p15:guide id="1" pos="240">
          <p15:clr>
            <a:srgbClr val="FBAE40"/>
          </p15:clr>
        </p15:guide>
        <p15:guide id="2" pos="7440">
          <p15:clr>
            <a:srgbClr val="FBAE40"/>
          </p15:clr>
        </p15:guide>
        <p15:guide id="3" orient="horz" pos="192">
          <p15:clr>
            <a:srgbClr val="FBAE40"/>
          </p15:clr>
        </p15:guide>
        <p15:guide id="4" orient="horz" pos="4128">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1"/>
        <p:cNvGrpSpPr/>
        <p:nvPr/>
      </p:nvGrpSpPr>
      <p:grpSpPr>
        <a:xfrm>
          <a:off x="0" y="0"/>
          <a:ext cx="0" cy="0"/>
          <a:chOff x="0" y="0"/>
          <a:chExt cx="0" cy="0"/>
        </a:xfrm>
      </p:grpSpPr>
      <p:sp>
        <p:nvSpPr>
          <p:cNvPr id="122" name="Google Shape;122;p76"/>
          <p:cNvSpPr txBox="1">
            <a:spLocks noGrp="1"/>
          </p:cNvSpPr>
          <p:nvPr>
            <p:ph type="title"/>
          </p:nvPr>
        </p:nvSpPr>
        <p:spPr>
          <a:xfrm>
            <a:off x="388943" y="365125"/>
            <a:ext cx="11419126"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76"/>
          <p:cNvSpPr txBox="1">
            <a:spLocks noGrp="1"/>
          </p:cNvSpPr>
          <p:nvPr>
            <p:ph type="body" idx="1"/>
          </p:nvPr>
        </p:nvSpPr>
        <p:spPr>
          <a:xfrm>
            <a:off x="388943" y="1825625"/>
            <a:ext cx="5854700"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76"/>
          <p:cNvSpPr txBox="1">
            <a:spLocks noGrp="1"/>
          </p:cNvSpPr>
          <p:nvPr>
            <p:ph type="body" idx="2"/>
          </p:nvPr>
        </p:nvSpPr>
        <p:spPr>
          <a:xfrm>
            <a:off x="6172199" y="1825625"/>
            <a:ext cx="5630857"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25" name="Google Shape;125;p76"/>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26" name="Google Shape;126;p76"/>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27" name="Google Shape;127;p76"/>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28" name="Google Shape;128;p76"/>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9" name="Google Shape;129;p76"/>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0"/>
        <p:cNvGrpSpPr/>
        <p:nvPr/>
      </p:nvGrpSpPr>
      <p:grpSpPr>
        <a:xfrm>
          <a:off x="0" y="0"/>
          <a:ext cx="0" cy="0"/>
          <a:chOff x="0" y="0"/>
          <a:chExt cx="0" cy="0"/>
        </a:xfrm>
      </p:grpSpPr>
      <p:sp>
        <p:nvSpPr>
          <p:cNvPr id="131" name="Google Shape;131;p77"/>
          <p:cNvSpPr txBox="1">
            <a:spLocks noGrp="1"/>
          </p:cNvSpPr>
          <p:nvPr>
            <p:ph type="title"/>
          </p:nvPr>
        </p:nvSpPr>
        <p:spPr>
          <a:xfrm>
            <a:off x="388943" y="365125"/>
            <a:ext cx="11391889"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77"/>
          <p:cNvSpPr txBox="1">
            <a:spLocks noGrp="1"/>
          </p:cNvSpPr>
          <p:nvPr>
            <p:ph type="body" idx="1"/>
          </p:nvPr>
        </p:nvSpPr>
        <p:spPr>
          <a:xfrm>
            <a:off x="388944"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3" name="Google Shape;133;p77"/>
          <p:cNvSpPr txBox="1">
            <a:spLocks noGrp="1"/>
          </p:cNvSpPr>
          <p:nvPr>
            <p:ph type="body" idx="2"/>
          </p:nvPr>
        </p:nvSpPr>
        <p:spPr>
          <a:xfrm>
            <a:off x="388944"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77"/>
          <p:cNvSpPr txBox="1">
            <a:spLocks noGrp="1"/>
          </p:cNvSpPr>
          <p:nvPr>
            <p:ph type="body" idx="3"/>
          </p:nvPr>
        </p:nvSpPr>
        <p:spPr>
          <a:xfrm>
            <a:off x="6172200"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5" name="Google Shape;135;p77"/>
          <p:cNvSpPr txBox="1">
            <a:spLocks noGrp="1"/>
          </p:cNvSpPr>
          <p:nvPr>
            <p:ph type="body" idx="4"/>
          </p:nvPr>
        </p:nvSpPr>
        <p:spPr>
          <a:xfrm>
            <a:off x="6172200"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36" name="Google Shape;136;p77"/>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37" name="Google Shape;137;p77"/>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38" name="Google Shape;138;p77"/>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39" name="Google Shape;139;p77"/>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0" name="Google Shape;140;p77"/>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
        <p:cNvGrpSpPr/>
        <p:nvPr/>
      </p:nvGrpSpPr>
      <p:grpSpPr>
        <a:xfrm>
          <a:off x="0" y="0"/>
          <a:ext cx="0" cy="0"/>
          <a:chOff x="0" y="0"/>
          <a:chExt cx="0" cy="0"/>
        </a:xfrm>
      </p:grpSpPr>
      <p:cxnSp>
        <p:nvCxnSpPr>
          <p:cNvPr id="142" name="Google Shape;142;p78"/>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43" name="Google Shape;143;p78"/>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44" name="Google Shape;144;p78"/>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45" name="Google Shape;145;p78"/>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6" name="Google Shape;146;p78"/>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7"/>
        <p:cNvGrpSpPr/>
        <p:nvPr/>
      </p:nvGrpSpPr>
      <p:grpSpPr>
        <a:xfrm>
          <a:off x="0" y="0"/>
          <a:ext cx="0" cy="0"/>
          <a:chOff x="0" y="0"/>
          <a:chExt cx="0" cy="0"/>
        </a:xfrm>
      </p:grpSpPr>
      <p:sp>
        <p:nvSpPr>
          <p:cNvPr id="148" name="Google Shape;148;p79"/>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2800"/>
              <a:buFont typeface="Roboto Mono Light"/>
              <a:buNone/>
              <a:defRPr sz="2800">
                <a:solidFill>
                  <a:srgbClr val="103864"/>
                </a:solidFill>
                <a:latin typeface="Roboto Mono Light"/>
                <a:ea typeface="Roboto Mono Light"/>
                <a:cs typeface="Roboto Mono Light"/>
                <a:sym typeface="Roboto Mono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79"/>
          <p:cNvSpPr txBox="1">
            <a:spLocks noGrp="1"/>
          </p:cNvSpPr>
          <p:nvPr>
            <p:ph type="body" idx="1"/>
          </p:nvPr>
        </p:nvSpPr>
        <p:spPr>
          <a:xfrm>
            <a:off x="5183188" y="987425"/>
            <a:ext cx="6619868" cy="4873625"/>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103864"/>
              </a:buClr>
              <a:buSzPts val="2800"/>
              <a:buChar char="•"/>
              <a:defRPr sz="2800">
                <a:solidFill>
                  <a:srgbClr val="103864"/>
                </a:solidFill>
                <a:latin typeface="Roboto Mono"/>
                <a:ea typeface="Roboto Mono"/>
                <a:cs typeface="Roboto Mono"/>
                <a:sym typeface="Roboto Mono"/>
              </a:defRPr>
            </a:lvl1pPr>
            <a:lvl2pPr marL="914400" lvl="1" indent="-381000" algn="l">
              <a:lnSpc>
                <a:spcPct val="90000"/>
              </a:lnSpc>
              <a:spcBef>
                <a:spcPts val="500"/>
              </a:spcBef>
              <a:spcAft>
                <a:spcPts val="0"/>
              </a:spcAft>
              <a:buClr>
                <a:srgbClr val="103864"/>
              </a:buClr>
              <a:buSzPts val="2400"/>
              <a:buChar char="•"/>
              <a:defRPr sz="2400">
                <a:solidFill>
                  <a:srgbClr val="103864"/>
                </a:solidFill>
                <a:latin typeface="Roboto Mono"/>
                <a:ea typeface="Roboto Mono"/>
                <a:cs typeface="Roboto Mono"/>
                <a:sym typeface="Roboto Mono"/>
              </a:defRPr>
            </a:lvl2pPr>
            <a:lvl3pPr marL="1371600" lvl="2" indent="-355600" algn="l">
              <a:lnSpc>
                <a:spcPct val="90000"/>
              </a:lnSpc>
              <a:spcBef>
                <a:spcPts val="500"/>
              </a:spcBef>
              <a:spcAft>
                <a:spcPts val="0"/>
              </a:spcAft>
              <a:buClr>
                <a:srgbClr val="103864"/>
              </a:buClr>
              <a:buSzPts val="2000"/>
              <a:buChar char="•"/>
              <a:defRPr sz="2000">
                <a:solidFill>
                  <a:srgbClr val="103864"/>
                </a:solidFill>
                <a:latin typeface="Roboto Mono"/>
                <a:ea typeface="Roboto Mono"/>
                <a:cs typeface="Roboto Mono"/>
                <a:sym typeface="Roboto Mono"/>
              </a:defRPr>
            </a:lvl3pPr>
            <a:lvl4pPr marL="1828800" lvl="3"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4pPr>
            <a:lvl5pPr marL="2286000" lvl="4"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0" name="Google Shape;150;p79"/>
          <p:cNvSpPr txBox="1">
            <a:spLocks noGrp="1"/>
          </p:cNvSpPr>
          <p:nvPr>
            <p:ph type="body" idx="2"/>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51" name="Google Shape;151;p79"/>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52" name="Google Shape;152;p79"/>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53" name="Google Shape;153;p79"/>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54" name="Google Shape;154;p79"/>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55" name="Google Shape;155;p79"/>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8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8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6"/>
        <p:cNvGrpSpPr/>
        <p:nvPr/>
      </p:nvGrpSpPr>
      <p:grpSpPr>
        <a:xfrm>
          <a:off x="0" y="0"/>
          <a:ext cx="0" cy="0"/>
          <a:chOff x="0" y="0"/>
          <a:chExt cx="0" cy="0"/>
        </a:xfrm>
      </p:grpSpPr>
      <p:sp>
        <p:nvSpPr>
          <p:cNvPr id="157" name="Google Shape;157;p80"/>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80"/>
          <p:cNvSpPr>
            <a:spLocks noGrp="1"/>
          </p:cNvSpPr>
          <p:nvPr>
            <p:ph type="pic" idx="2"/>
          </p:nvPr>
        </p:nvSpPr>
        <p:spPr>
          <a:xfrm>
            <a:off x="5183188" y="457201"/>
            <a:ext cx="6619868" cy="5403850"/>
          </a:xfrm>
          <a:prstGeom prst="rect">
            <a:avLst/>
          </a:prstGeom>
          <a:noFill/>
          <a:ln>
            <a:noFill/>
          </a:ln>
        </p:spPr>
      </p:sp>
      <p:sp>
        <p:nvSpPr>
          <p:cNvPr id="159" name="Google Shape;159;p80"/>
          <p:cNvSpPr txBox="1">
            <a:spLocks noGrp="1"/>
          </p:cNvSpPr>
          <p:nvPr>
            <p:ph type="body" idx="1"/>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60" name="Google Shape;160;p80"/>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1" name="Google Shape;161;p80"/>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62" name="Google Shape;162;p80"/>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63" name="Google Shape;163;p80"/>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64" name="Google Shape;164;p80"/>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5"/>
        <p:cNvGrpSpPr/>
        <p:nvPr/>
      </p:nvGrpSpPr>
      <p:grpSpPr>
        <a:xfrm>
          <a:off x="0" y="0"/>
          <a:ext cx="0" cy="0"/>
          <a:chOff x="0" y="0"/>
          <a:chExt cx="0" cy="0"/>
        </a:xfrm>
      </p:grpSpPr>
      <p:sp>
        <p:nvSpPr>
          <p:cNvPr id="166" name="Google Shape;166;p81"/>
          <p:cNvSpPr txBox="1">
            <a:spLocks noGrp="1"/>
          </p:cNvSpPr>
          <p:nvPr>
            <p:ph type="title"/>
          </p:nvPr>
        </p:nvSpPr>
        <p:spPr>
          <a:xfrm>
            <a:off x="388943" y="365125"/>
            <a:ext cx="1141411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81"/>
          <p:cNvSpPr txBox="1">
            <a:spLocks noGrp="1"/>
          </p:cNvSpPr>
          <p:nvPr>
            <p:ph type="body" idx="1"/>
          </p:nvPr>
        </p:nvSpPr>
        <p:spPr>
          <a:xfrm rot="5400000">
            <a:off x="3920330" y="-1705762"/>
            <a:ext cx="4351338" cy="11414113"/>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68" name="Google Shape;168;p8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9" name="Google Shape;169;p8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0" name="Google Shape;170;p81"/>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1" name="Google Shape;171;p8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72" name="Google Shape;172;p81"/>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3"/>
        <p:cNvGrpSpPr/>
        <p:nvPr/>
      </p:nvGrpSpPr>
      <p:grpSpPr>
        <a:xfrm>
          <a:off x="0" y="0"/>
          <a:ext cx="0" cy="0"/>
          <a:chOff x="0" y="0"/>
          <a:chExt cx="0" cy="0"/>
        </a:xfrm>
      </p:grpSpPr>
      <p:sp>
        <p:nvSpPr>
          <p:cNvPr id="174" name="Google Shape;174;p82"/>
          <p:cNvSpPr txBox="1">
            <a:spLocks noGrp="1"/>
          </p:cNvSpPr>
          <p:nvPr>
            <p:ph type="title"/>
          </p:nvPr>
        </p:nvSpPr>
        <p:spPr>
          <a:xfrm rot="5400000">
            <a:off x="7563391" y="1841431"/>
            <a:ext cx="5497039" cy="317402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a:buNone/>
              <a:defRPr sz="3200">
                <a:solidFill>
                  <a:srgbClr val="103864"/>
                </a:solidFill>
                <a:latin typeface="Roboto Mono"/>
                <a:ea typeface="Roboto Mono"/>
                <a:cs typeface="Roboto Mono"/>
                <a:sym typeface="Roboto Mon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p82"/>
          <p:cNvSpPr txBox="1">
            <a:spLocks noGrp="1"/>
          </p:cNvSpPr>
          <p:nvPr>
            <p:ph type="body" idx="1"/>
          </p:nvPr>
        </p:nvSpPr>
        <p:spPr>
          <a:xfrm rot="5400000">
            <a:off x="1732201" y="-663336"/>
            <a:ext cx="5497040" cy="8183557"/>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76" name="Google Shape;176;p82"/>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77" name="Google Shape;177;p82"/>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8" name="Google Shape;178;p82"/>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9" name="Google Shape;179;p82"/>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80" name="Google Shape;180;p82"/>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8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8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8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8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8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8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8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8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8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8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9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90"/>
          <p:cNvSpPr>
            <a:spLocks noGrp="1"/>
          </p:cNvSpPr>
          <p:nvPr>
            <p:ph type="pic" idx="2"/>
          </p:nvPr>
        </p:nvSpPr>
        <p:spPr>
          <a:xfrm>
            <a:off x="5183188" y="987425"/>
            <a:ext cx="6172200" cy="4873625"/>
          </a:xfrm>
          <a:prstGeom prst="rect">
            <a:avLst/>
          </a:prstGeom>
          <a:noFill/>
          <a:ln>
            <a:noFill/>
          </a:ln>
        </p:spPr>
      </p:sp>
      <p:sp>
        <p:nvSpPr>
          <p:cNvPr id="68" name="Google Shape;68;p9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6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
        <p:cNvGrpSpPr/>
        <p:nvPr/>
      </p:nvGrpSpPr>
      <p:grpSpPr>
        <a:xfrm>
          <a:off x="0" y="0"/>
          <a:ext cx="0" cy="0"/>
          <a:chOff x="0" y="0"/>
          <a:chExt cx="0" cy="0"/>
        </a:xfrm>
      </p:grpSpPr>
      <p:sp>
        <p:nvSpPr>
          <p:cNvPr id="85" name="Google Shape;85;p71"/>
          <p:cNvSpPr txBox="1">
            <a:spLocks noGrp="1"/>
          </p:cNvSpPr>
          <p:nvPr>
            <p:ph type="title"/>
          </p:nvPr>
        </p:nvSpPr>
        <p:spPr>
          <a:xfrm>
            <a:off x="388943" y="365125"/>
            <a:ext cx="11392749"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03864"/>
              </a:buClr>
              <a:buSzPts val="3200"/>
              <a:buFont typeface="Sora"/>
              <a:buNone/>
              <a:defRPr sz="3200" b="0" i="0" u="none" strike="noStrike" cap="none">
                <a:solidFill>
                  <a:srgbClr val="103864"/>
                </a:solidFill>
                <a:latin typeface="Sora"/>
                <a:ea typeface="Sora"/>
                <a:cs typeface="Sora"/>
                <a:sym typeface="Sor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71"/>
          <p:cNvSpPr txBox="1">
            <a:spLocks noGrp="1"/>
          </p:cNvSpPr>
          <p:nvPr>
            <p:ph type="body" idx="1"/>
          </p:nvPr>
        </p:nvSpPr>
        <p:spPr>
          <a:xfrm>
            <a:off x="388943" y="1825625"/>
            <a:ext cx="11392749" cy="4351338"/>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90000"/>
              </a:lnSpc>
              <a:spcBef>
                <a:spcPts val="1000"/>
              </a:spcBef>
              <a:spcAft>
                <a:spcPts val="0"/>
              </a:spcAft>
              <a:buClr>
                <a:srgbClr val="103864"/>
              </a:buClr>
              <a:buSzPts val="3200"/>
              <a:buFont typeface="Arial"/>
              <a:buChar char="•"/>
              <a:defRPr sz="3200" b="0" i="0" u="none" strike="noStrike" cap="none">
                <a:solidFill>
                  <a:srgbClr val="103864"/>
                </a:solidFill>
                <a:latin typeface="Sora"/>
                <a:ea typeface="Sora"/>
                <a:cs typeface="Sora"/>
                <a:sym typeface="Sora"/>
              </a:defRPr>
            </a:lvl1pPr>
            <a:lvl2pPr marL="914400" marR="0" lvl="1" indent="-406400" algn="l" rtl="0">
              <a:lnSpc>
                <a:spcPct val="90000"/>
              </a:lnSpc>
              <a:spcBef>
                <a:spcPts val="500"/>
              </a:spcBef>
              <a:spcAft>
                <a:spcPts val="0"/>
              </a:spcAft>
              <a:buClr>
                <a:srgbClr val="103864"/>
              </a:buClr>
              <a:buSzPts val="2800"/>
              <a:buFont typeface="Arial"/>
              <a:buChar char="•"/>
              <a:defRPr sz="2800" b="0" i="0" u="none" strike="noStrike" cap="none">
                <a:solidFill>
                  <a:srgbClr val="103864"/>
                </a:solidFill>
                <a:latin typeface="Sora"/>
                <a:ea typeface="Sora"/>
                <a:cs typeface="Sora"/>
                <a:sym typeface="Sora"/>
              </a:defRPr>
            </a:lvl2pPr>
            <a:lvl3pPr marL="1371600" marR="0" lvl="2" indent="-381000" algn="l" rtl="0">
              <a:lnSpc>
                <a:spcPct val="90000"/>
              </a:lnSpc>
              <a:spcBef>
                <a:spcPts val="500"/>
              </a:spcBef>
              <a:spcAft>
                <a:spcPts val="0"/>
              </a:spcAft>
              <a:buClr>
                <a:srgbClr val="103864"/>
              </a:buClr>
              <a:buSzPts val="2400"/>
              <a:buFont typeface="Arial"/>
              <a:buChar char="•"/>
              <a:defRPr sz="2400" b="0" i="0" u="none" strike="noStrike" cap="none">
                <a:solidFill>
                  <a:srgbClr val="103864"/>
                </a:solidFill>
                <a:latin typeface="Sora"/>
                <a:ea typeface="Sora"/>
                <a:cs typeface="Sora"/>
                <a:sym typeface="Sora"/>
              </a:defRPr>
            </a:lvl3pPr>
            <a:lvl4pPr marL="1828800" marR="0" lvl="3"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4pPr>
            <a:lvl5pPr marL="2286000" marR="0" lvl="4"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7" name="Google Shape;87;p71"/>
          <p:cNvPicPr preferRelativeResize="0"/>
          <p:nvPr/>
        </p:nvPicPr>
        <p:blipFill rotWithShape="1">
          <a:blip r:embed="rId13">
            <a:alphaModFix/>
          </a:blip>
          <a:srcRect/>
          <a:stretch/>
        </p:blipFill>
        <p:spPr>
          <a:xfrm>
            <a:off x="10412084" y="224287"/>
            <a:ext cx="1572880" cy="455637"/>
          </a:xfrm>
          <a:prstGeom prst="rect">
            <a:avLst/>
          </a:prstGeom>
          <a:noFill/>
          <a:ln>
            <a:noFill/>
          </a:ln>
        </p:spPr>
      </p:pic>
      <p:cxnSp>
        <p:nvCxnSpPr>
          <p:cNvPr id="88" name="Google Shape;88;p7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89" name="Google Shape;89;p7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0" name="Google Shape;90;p7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
        <p:cNvGrpSpPr/>
        <p:nvPr/>
      </p:nvGrpSpPr>
      <p:grpSpPr>
        <a:xfrm>
          <a:off x="0" y="0"/>
          <a:ext cx="0" cy="0"/>
          <a:chOff x="0" y="0"/>
          <a:chExt cx="0" cy="0"/>
        </a:xfrm>
      </p:grpSpPr>
      <p:grpSp>
        <p:nvGrpSpPr>
          <p:cNvPr id="186" name="Google Shape;186;p1"/>
          <p:cNvGrpSpPr/>
          <p:nvPr/>
        </p:nvGrpSpPr>
        <p:grpSpPr>
          <a:xfrm>
            <a:off x="1352100" y="2431013"/>
            <a:ext cx="9487800" cy="1787554"/>
            <a:chOff x="1352101" y="2247783"/>
            <a:chExt cx="9487800" cy="1787554"/>
          </a:xfrm>
        </p:grpSpPr>
        <p:sp>
          <p:nvSpPr>
            <p:cNvPr id="187" name="Google Shape;187;p1"/>
            <p:cNvSpPr txBox="1"/>
            <p:nvPr/>
          </p:nvSpPr>
          <p:spPr>
            <a:xfrm>
              <a:off x="1352101" y="2247783"/>
              <a:ext cx="9487800" cy="1384954"/>
            </a:xfrm>
            <a:prstGeom prst="rect">
              <a:avLst/>
            </a:prstGeom>
            <a:noFill/>
            <a:ln>
              <a:noFill/>
            </a:ln>
          </p:spPr>
          <p:txBody>
            <a:bodyPr spcFirstLastPara="1" wrap="square" lIns="91425" tIns="45700" rIns="91425" bIns="45700" anchor="t" anchorCtr="0">
              <a:spAutoFit/>
            </a:bodyPr>
            <a:lstStyle/>
            <a:p>
              <a:pPr lvl="0" algn="ctr">
                <a:buClr>
                  <a:srgbClr val="FFFFFF"/>
                </a:buClr>
                <a:buSzPts val="4400"/>
              </a:pPr>
              <a:r>
                <a:rPr lang="en-US" sz="2800" dirty="0">
                  <a:solidFill>
                    <a:srgbClr val="FFFFFF"/>
                  </a:solidFill>
                  <a:latin typeface="Sora"/>
                  <a:ea typeface="Sora"/>
                  <a:cs typeface="Sora"/>
                  <a:sym typeface="Sora"/>
                </a:rPr>
                <a:t>Forecasting Housing Values in Taipei for Transit-Oriented Development (TOD) Using Linear Regression</a:t>
              </a:r>
            </a:p>
          </p:txBody>
        </p:sp>
        <p:sp>
          <p:nvSpPr>
            <p:cNvPr id="188" name="Google Shape;188;p1"/>
            <p:cNvSpPr/>
            <p:nvPr/>
          </p:nvSpPr>
          <p:spPr>
            <a:xfrm>
              <a:off x="3306290" y="3632737"/>
              <a:ext cx="5579400" cy="402600"/>
            </a:xfrm>
            <a:prstGeom prst="roundRect">
              <a:avLst>
                <a:gd name="adj" fmla="val 50000"/>
              </a:avLst>
            </a:prstGeom>
            <a:solidFill>
              <a:srgbClr val="F3C14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103864"/>
                </a:buClr>
                <a:buSzPts val="1800"/>
                <a:buFont typeface="Sora"/>
                <a:buNone/>
              </a:pPr>
              <a:r>
                <a:rPr lang="en-US" sz="1800" dirty="0">
                  <a:solidFill>
                    <a:srgbClr val="103864"/>
                  </a:solidFill>
                  <a:latin typeface="Sora"/>
                  <a:ea typeface="Sora"/>
                  <a:cs typeface="Sora"/>
                  <a:sym typeface="Sora"/>
                </a:rPr>
                <a:t>Statistics for Business</a:t>
              </a:r>
              <a:endParaRPr sz="1800" b="0" i="0" u="none" strike="noStrike" cap="none" dirty="0">
                <a:solidFill>
                  <a:srgbClr val="103864"/>
                </a:solidFill>
                <a:latin typeface="Sora"/>
                <a:ea typeface="Sora"/>
                <a:cs typeface="Sora"/>
                <a:sym typeface="Sora"/>
              </a:endParaRPr>
            </a:p>
          </p:txBody>
        </p:sp>
      </p:grpSp>
      <p:pic>
        <p:nvPicPr>
          <p:cNvPr id="189" name="Google Shape;189;p1"/>
          <p:cNvPicPr preferRelativeResize="0"/>
          <p:nvPr/>
        </p:nvPicPr>
        <p:blipFill rotWithShape="1">
          <a:blip r:embed="rId4">
            <a:alphaModFix/>
          </a:blip>
          <a:srcRect/>
          <a:stretch/>
        </p:blipFill>
        <p:spPr>
          <a:xfrm>
            <a:off x="10412083" y="224287"/>
            <a:ext cx="1572882" cy="455637"/>
          </a:xfrm>
          <a:prstGeom prst="rect">
            <a:avLst/>
          </a:prstGeom>
          <a:noFill/>
          <a:ln>
            <a:noFill/>
          </a:ln>
        </p:spPr>
      </p:pic>
      <p:sp>
        <p:nvSpPr>
          <p:cNvPr id="190" name="Google Shape;190;p1"/>
          <p:cNvSpPr txBox="1"/>
          <p:nvPr/>
        </p:nvSpPr>
        <p:spPr>
          <a:xfrm>
            <a:off x="10662473" y="6414143"/>
            <a:ext cx="128592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91" name="Google Shape;191;p1"/>
          <p:cNvSpPr txBox="1"/>
          <p:nvPr/>
        </p:nvSpPr>
        <p:spPr>
          <a:xfrm>
            <a:off x="496312" y="6414143"/>
            <a:ext cx="999979" cy="21543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dirty="0">
                <a:solidFill>
                  <a:srgbClr val="FFFFFF"/>
                </a:solidFill>
                <a:latin typeface="Montserrat Light"/>
                <a:ea typeface="Montserrat Light"/>
                <a:cs typeface="Montserrat Light"/>
                <a:sym typeface="Montserrat Light"/>
              </a:rPr>
              <a:t>pacmann.io</a:t>
            </a:r>
            <a:endParaRPr sz="1400" b="0" i="0" u="none" strike="noStrike" cap="none" dirty="0">
              <a:solidFill>
                <a:srgbClr val="000000"/>
              </a:solidFill>
              <a:latin typeface="Arial"/>
              <a:ea typeface="Arial"/>
              <a:cs typeface="Arial"/>
              <a:sym typeface="Arial"/>
            </a:endParaRPr>
          </a:p>
        </p:txBody>
      </p:sp>
      <p:cxnSp>
        <p:nvCxnSpPr>
          <p:cNvPr id="192" name="Google Shape;192;p1"/>
          <p:cNvCxnSpPr/>
          <p:nvPr/>
        </p:nvCxnSpPr>
        <p:spPr>
          <a:xfrm>
            <a:off x="388943" y="6521865"/>
            <a:ext cx="145478" cy="0"/>
          </a:xfrm>
          <a:prstGeom prst="straightConnector1">
            <a:avLst/>
          </a:prstGeom>
          <a:noFill/>
          <a:ln w="9525" cap="flat" cmpd="sng">
            <a:solidFill>
              <a:schemeClr val="lt1"/>
            </a:solidFill>
            <a:prstDash val="solid"/>
            <a:miter lim="800000"/>
            <a:headEnd type="none" w="sm" len="sm"/>
            <a:tailEnd type="stealth"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f168eedcc6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solidFill>
                  <a:schemeClr val="tx2">
                    <a:lumMod val="25000"/>
                  </a:schemeClr>
                </a:solidFill>
              </a:rPr>
              <a:t>Feature Explanation</a:t>
            </a:r>
            <a:endParaRPr dirty="0">
              <a:solidFill>
                <a:schemeClr val="tx2">
                  <a:lumMod val="25000"/>
                </a:schemeClr>
              </a:solidFill>
            </a:endParaRPr>
          </a:p>
        </p:txBody>
      </p:sp>
      <p:pic>
        <p:nvPicPr>
          <p:cNvPr id="6146" name="Picture 2">
            <a:extLst>
              <a:ext uri="{FF2B5EF4-FFF2-40B4-BE49-F238E27FC236}">
                <a16:creationId xmlns:a16="http://schemas.microsoft.com/office/drawing/2014/main" id="{1EE3BEE5-EFE5-4D7A-AC07-A00E5DCE24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457" y="1590449"/>
            <a:ext cx="5707057" cy="4095882"/>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F45CDE2-7B2D-40FD-93F6-7298343EF501}"/>
              </a:ext>
            </a:extLst>
          </p:cNvPr>
          <p:cNvSpPr/>
          <p:nvPr/>
        </p:nvSpPr>
        <p:spPr>
          <a:xfrm>
            <a:off x="7264687" y="1590449"/>
            <a:ext cx="3670300" cy="39662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Clr>
                <a:schemeClr val="bg1"/>
              </a:buClr>
              <a:buFont typeface="Arial" panose="020B0604020202020204" pitchFamily="34" charset="0"/>
              <a:buChar char="•"/>
            </a:pPr>
            <a:endParaRPr lang="en-US" dirty="0"/>
          </a:p>
          <a:p>
            <a:pPr marL="285750" indent="-285750" algn="just">
              <a:buClr>
                <a:schemeClr val="bg1"/>
              </a:buClr>
              <a:buFont typeface="Arial" panose="020B0604020202020204" pitchFamily="34" charset="0"/>
              <a:buChar char="•"/>
            </a:pPr>
            <a:endParaRPr lang="en-US" dirty="0"/>
          </a:p>
          <a:p>
            <a:pPr algn="just">
              <a:buClr>
                <a:schemeClr val="bg1"/>
              </a:buClr>
            </a:pPr>
            <a:r>
              <a:rPr lang="en-US" sz="2800" u="sng" dirty="0"/>
              <a:t>EDA</a:t>
            </a:r>
            <a:endParaRPr lang="en-US" dirty="0"/>
          </a:p>
          <a:p>
            <a:pPr marL="285750" indent="-285750" algn="just">
              <a:buClr>
                <a:schemeClr val="bg1"/>
              </a:buClr>
              <a:buFont typeface="Arial" panose="020B0604020202020204" pitchFamily="34" charset="0"/>
              <a:buChar char="•"/>
            </a:pPr>
            <a:r>
              <a:rPr lang="en-US" dirty="0"/>
              <a:t>Scatter plot harga dan jarak tidak </a:t>
            </a:r>
            <a:r>
              <a:rPr lang="en-US" dirty="0" err="1"/>
              <a:t>menunjukan</a:t>
            </a:r>
            <a:r>
              <a:rPr lang="en-US" dirty="0"/>
              <a:t> pola linear antara variabel, sehingga diperlukan transformasi data untuk analisis yang lebih baik </a:t>
            </a:r>
          </a:p>
          <a:p>
            <a:pPr marL="285750" indent="-285750" algn="just">
              <a:buClr>
                <a:schemeClr val="bg1"/>
              </a:buClr>
              <a:buFont typeface="Arial" panose="020B0604020202020204" pitchFamily="34" charset="0"/>
              <a:buChar char="•"/>
            </a:pPr>
            <a:r>
              <a:rPr lang="en-US" dirty="0"/>
              <a:t>Konsentrasi data adalah dalam rentang jarak hunian ke stasiun MRT 0-2000 m/ 2 km</a:t>
            </a:r>
          </a:p>
          <a:p>
            <a:pPr marL="285750" indent="-285750" algn="just">
              <a:buClr>
                <a:schemeClr val="bg1"/>
              </a:buClr>
              <a:buFont typeface="Arial" panose="020B0604020202020204" pitchFamily="34" charset="0"/>
              <a:buChar char="•"/>
            </a:pPr>
            <a:r>
              <a:rPr lang="en-US" dirty="0"/>
              <a:t>Harga hunian per ping termahal masuk dalam rentang jarak &lt; 1000 m dari MRT dengan harga hunian NT$ 1.175.000/ping </a:t>
            </a:r>
          </a:p>
          <a:p>
            <a:pPr marL="285750" indent="-285750" algn="just">
              <a:buClr>
                <a:schemeClr val="bg1"/>
              </a:buClr>
              <a:buFont typeface="Arial" panose="020B0604020202020204" pitchFamily="34" charset="0"/>
              <a:buChar char="•"/>
            </a:pPr>
            <a:r>
              <a:rPr lang="en-US" dirty="0"/>
              <a:t>Hunian tertua yang masuk transaksi dalam dataset tersebut adalah 43 tahun</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endParaRPr lang="en-US" dirty="0"/>
          </a:p>
          <a:p>
            <a:pPr algn="just"/>
            <a:br>
              <a:rPr lang="en-US" dirty="0"/>
            </a:br>
            <a:endParaRPr lang="en-US" dirty="0"/>
          </a:p>
        </p:txBody>
      </p:sp>
    </p:spTree>
    <p:extLst>
      <p:ext uri="{BB962C8B-B14F-4D97-AF65-F5344CB8AC3E}">
        <p14:creationId xmlns:p14="http://schemas.microsoft.com/office/powerpoint/2010/main" val="14733041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lvl="0">
              <a:buSzPts val="4000"/>
            </a:pPr>
            <a:r>
              <a:rPr lang="en-US" sz="4000" dirty="0"/>
              <a:t>Regression Model</a:t>
            </a:r>
          </a:p>
        </p:txBody>
      </p:sp>
    </p:spTree>
    <p:extLst>
      <p:ext uri="{BB962C8B-B14F-4D97-AF65-F5344CB8AC3E}">
        <p14:creationId xmlns:p14="http://schemas.microsoft.com/office/powerpoint/2010/main" val="1983067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f168eedcc6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lvl="0"/>
            <a:r>
              <a:rPr lang="en-US" dirty="0"/>
              <a:t>Transformasi Log</a:t>
            </a:r>
            <a:endParaRPr dirty="0"/>
          </a:p>
        </p:txBody>
      </p:sp>
      <p:sp>
        <p:nvSpPr>
          <p:cNvPr id="222" name="Google Shape;222;g1f168eedcc6_0_15"/>
          <p:cNvSpPr txBox="1"/>
          <p:nvPr/>
        </p:nvSpPr>
        <p:spPr>
          <a:xfrm>
            <a:off x="401515" y="1584374"/>
            <a:ext cx="4418135" cy="4524275"/>
          </a:xfrm>
          <a:prstGeom prst="rect">
            <a:avLst/>
          </a:prstGeom>
          <a:noFill/>
          <a:ln>
            <a:noFill/>
          </a:ln>
        </p:spPr>
        <p:txBody>
          <a:bodyPr spcFirstLastPara="1" wrap="square" lIns="91425" tIns="45700" rIns="91425" bIns="45700" anchor="t" anchorCtr="0">
            <a:spAutoFit/>
          </a:bodyPr>
          <a:lstStyle/>
          <a:p>
            <a:pPr marL="457200" lvl="0" indent="-355600" algn="just">
              <a:buClr>
                <a:srgbClr val="103864"/>
              </a:buClr>
              <a:buSzPts val="2000"/>
              <a:buFont typeface="Sora"/>
              <a:buChar char="•"/>
            </a:pPr>
            <a:r>
              <a:rPr lang="en-US" sz="1600" dirty="0">
                <a:solidFill>
                  <a:srgbClr val="103864"/>
                </a:solidFill>
                <a:latin typeface="Sora"/>
                <a:ea typeface="Sora"/>
                <a:cs typeface="Sora"/>
                <a:sym typeface="Sora"/>
              </a:rPr>
              <a:t>dari visualisasi scatter plot antara harga dan jarak terdekat hunian ke stasiun terdekat pola data yang ada tidak memperlihatkan pola linear antara variabel, maka dari itu diperlukan transformasi logaritma sebagai transformasi untuk mendapatkan outcome prediksi yang lebih baik.</a:t>
            </a:r>
          </a:p>
          <a:p>
            <a:pPr marL="457200" lvl="0" indent="-355600" algn="just">
              <a:buClr>
                <a:srgbClr val="103864"/>
              </a:buClr>
              <a:buSzPts val="2000"/>
              <a:buFont typeface="Sora"/>
              <a:buChar char="•"/>
            </a:pPr>
            <a:r>
              <a:rPr lang="en-US" sz="1600" dirty="0">
                <a:solidFill>
                  <a:srgbClr val="103864"/>
                </a:solidFill>
                <a:latin typeface="Sora"/>
                <a:ea typeface="Sora"/>
                <a:cs typeface="Sora"/>
                <a:sym typeface="Sora"/>
              </a:rPr>
              <a:t>Transformasi log digunakan untuk beberapa alasan, termasuk mengatasi asumsi statistik seperti normalitas, mengurangi efek outlier yang signifikan, atau mengubah hubungan linier yang tidak proporsional menjadi hubungan yang lebih linier.</a:t>
            </a:r>
          </a:p>
          <a:p>
            <a:pPr marL="457200" lvl="0" indent="-355600" algn="just">
              <a:buClr>
                <a:srgbClr val="103864"/>
              </a:buClr>
              <a:buSzPts val="2000"/>
              <a:buFont typeface="Sora"/>
              <a:buChar char="•"/>
            </a:pPr>
            <a:endParaRPr lang="en-US" sz="1600" dirty="0">
              <a:solidFill>
                <a:srgbClr val="103864"/>
              </a:solidFill>
              <a:latin typeface="Sora"/>
              <a:ea typeface="Sora"/>
              <a:cs typeface="Sora"/>
              <a:sym typeface="Sora"/>
            </a:endParaRPr>
          </a:p>
        </p:txBody>
      </p:sp>
      <p:pic>
        <p:nvPicPr>
          <p:cNvPr id="7170" name="Picture 2">
            <a:extLst>
              <a:ext uri="{FF2B5EF4-FFF2-40B4-BE49-F238E27FC236}">
                <a16:creationId xmlns:a16="http://schemas.microsoft.com/office/drawing/2014/main" id="{F614A7B1-7810-4946-B7F0-0B724027EB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4336" y="1497029"/>
            <a:ext cx="6161421" cy="38639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6730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f168eedcc6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lvl="0"/>
            <a:r>
              <a:rPr lang="en-US" dirty="0"/>
              <a:t>Transformasi Log</a:t>
            </a:r>
            <a:endParaRPr dirty="0"/>
          </a:p>
        </p:txBody>
      </p:sp>
      <p:pic>
        <p:nvPicPr>
          <p:cNvPr id="9218" name="Picture 2">
            <a:extLst>
              <a:ext uri="{FF2B5EF4-FFF2-40B4-BE49-F238E27FC236}">
                <a16:creationId xmlns:a16="http://schemas.microsoft.com/office/drawing/2014/main" id="{6B17B444-4C5C-4EF5-BB7A-F6177EC3F1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2883" y="1690825"/>
            <a:ext cx="5922044" cy="4242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0407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f168eedcc6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lvl="0"/>
            <a:r>
              <a:rPr lang="en-US" dirty="0"/>
              <a:t>R-squared (R</a:t>
            </a:r>
            <a:r>
              <a:rPr lang="en-US" dirty="0">
                <a:latin typeface="Calibri" panose="020F0502020204030204" pitchFamily="34" charset="0"/>
                <a:ea typeface="Calibri" panose="020F0502020204030204" pitchFamily="34" charset="0"/>
                <a:cs typeface="Calibri" panose="020F0502020204030204" pitchFamily="34" charset="0"/>
              </a:rPr>
              <a:t>²)</a:t>
            </a:r>
            <a:endParaRPr dirty="0"/>
          </a:p>
        </p:txBody>
      </p:sp>
      <p:sp>
        <p:nvSpPr>
          <p:cNvPr id="222" name="Google Shape;222;g1f168eedcc6_0_15"/>
          <p:cNvSpPr txBox="1"/>
          <p:nvPr/>
        </p:nvSpPr>
        <p:spPr>
          <a:xfrm>
            <a:off x="401515" y="1584374"/>
            <a:ext cx="5088894" cy="3539390"/>
          </a:xfrm>
          <a:prstGeom prst="rect">
            <a:avLst/>
          </a:prstGeom>
          <a:noFill/>
          <a:ln>
            <a:noFill/>
          </a:ln>
        </p:spPr>
        <p:txBody>
          <a:bodyPr spcFirstLastPara="1" wrap="square" lIns="91425" tIns="45700" rIns="91425" bIns="45700" anchor="t" anchorCtr="0">
            <a:spAutoFit/>
          </a:bodyPr>
          <a:lstStyle/>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R-squared (R^2) adalah sebuah metrik statistik yang digunakan untuk mengevaluasi sejauh mana variabilitas variabel dependen dapat dijelaskan oleh variabel independen dalam sebuah model regresi. R^2 juga dikenal sebagai koefisien determinasi.</a:t>
            </a:r>
          </a:p>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R^2 memiliki rentang nilai antara 0 hingga 1. Nilai 0 berarti bahwa variabel independen tidak dapat menjelaskan variasi dalam variabel dependen sedikit pun, sedangkan nilai 1 berarti bahwa variabel independen dapat menjelaskan seluruh variasi dalam variabel dependen dengan sempurna. Dari hasil prediksi r squared dataset adalah sebesar </a:t>
            </a:r>
            <a:r>
              <a:rPr lang="en-US" b="1" dirty="0">
                <a:solidFill>
                  <a:srgbClr val="103864"/>
                </a:solidFill>
                <a:latin typeface="Sora"/>
                <a:ea typeface="Sora"/>
                <a:cs typeface="Sora"/>
                <a:sym typeface="Sora"/>
              </a:rPr>
              <a:t>0,57</a:t>
            </a:r>
            <a:r>
              <a:rPr lang="en-US" dirty="0">
                <a:solidFill>
                  <a:srgbClr val="103864"/>
                </a:solidFill>
                <a:latin typeface="Sora"/>
                <a:ea typeface="Sora"/>
                <a:cs typeface="Sora"/>
                <a:sym typeface="Sora"/>
              </a:rPr>
              <a:t>. Ini berarti bahwa sekitar 57% variabilitas dalam data dapat dijelaskan oleh model regresi linear tersebut.</a:t>
            </a:r>
          </a:p>
        </p:txBody>
      </p:sp>
      <p:pic>
        <p:nvPicPr>
          <p:cNvPr id="10242" name="Picture 2">
            <a:extLst>
              <a:ext uri="{FF2B5EF4-FFF2-40B4-BE49-F238E27FC236}">
                <a16:creationId xmlns:a16="http://schemas.microsoft.com/office/drawing/2014/main" id="{58637729-DBC5-4DF0-84C3-3F87290BFA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90409" y="1831116"/>
            <a:ext cx="5629275" cy="2371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8862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f168eedcc6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lvl="0"/>
            <a:r>
              <a:rPr lang="en-US" dirty="0"/>
              <a:t>Linear Regression</a:t>
            </a:r>
            <a:endParaRPr dirty="0"/>
          </a:p>
        </p:txBody>
      </p:sp>
      <p:sp>
        <p:nvSpPr>
          <p:cNvPr id="222" name="Google Shape;222;g1f168eedcc6_0_15"/>
          <p:cNvSpPr txBox="1"/>
          <p:nvPr/>
        </p:nvSpPr>
        <p:spPr>
          <a:xfrm>
            <a:off x="401515" y="1584374"/>
            <a:ext cx="5088894" cy="3323946"/>
          </a:xfrm>
          <a:prstGeom prst="rect">
            <a:avLst/>
          </a:prstGeom>
          <a:noFill/>
          <a:ln>
            <a:noFill/>
          </a:ln>
        </p:spPr>
        <p:txBody>
          <a:bodyPr spcFirstLastPara="1" wrap="square" lIns="91425" tIns="45700" rIns="91425" bIns="45700" anchor="t" anchorCtr="0">
            <a:spAutoFit/>
          </a:bodyPr>
          <a:lstStyle/>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Linear regression adalah sebuah metode statistik yang digunakan untuk memodelkan hubungan linier antara dua variabel. Dalam linear regression, terdapat variabel independen (x) dan variabel dependen (y). Tujuannya adalah untuk menemukan garis lurus terbaik yang bisa menggambarkan hubungan antara kedua variabel tersebut.</a:t>
            </a:r>
          </a:p>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Dalam linear regression, garis lurus tersebut akan digambarkan dengan persamaan matematis y = mx + b, di mana y merupakan nilai yang ingin diprediksi, x adalah variabel independen (jumlah jam belajar), m adalah kemiringan garis (slope), dan b adalah perpotongan garis dengan sumbu y (intercept).</a:t>
            </a:r>
          </a:p>
        </p:txBody>
      </p:sp>
      <p:pic>
        <p:nvPicPr>
          <p:cNvPr id="13314" name="Picture 2">
            <a:extLst>
              <a:ext uri="{FF2B5EF4-FFF2-40B4-BE49-F238E27FC236}">
                <a16:creationId xmlns:a16="http://schemas.microsoft.com/office/drawing/2014/main" id="{68CF7922-F1F2-45AF-9532-9982B4165B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4893" y="1584374"/>
            <a:ext cx="5482391" cy="3085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99325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f168eedcc6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lvl="0"/>
            <a:r>
              <a:rPr lang="en-US" dirty="0"/>
              <a:t>Interpretation coefficient model</a:t>
            </a:r>
          </a:p>
        </p:txBody>
      </p:sp>
      <p:sp>
        <p:nvSpPr>
          <p:cNvPr id="222" name="Google Shape;222;g1f168eedcc6_0_15"/>
          <p:cNvSpPr txBox="1"/>
          <p:nvPr/>
        </p:nvSpPr>
        <p:spPr>
          <a:xfrm>
            <a:off x="1000799" y="2633878"/>
            <a:ext cx="5088894" cy="3108503"/>
          </a:xfrm>
          <a:prstGeom prst="rect">
            <a:avLst/>
          </a:prstGeom>
          <a:noFill/>
          <a:ln>
            <a:noFill/>
          </a:ln>
        </p:spPr>
        <p:txBody>
          <a:bodyPr spcFirstLastPara="1" wrap="square" lIns="91425" tIns="45700" rIns="91425" bIns="45700" anchor="t" anchorCtr="0">
            <a:spAutoFit/>
          </a:bodyPr>
          <a:lstStyle/>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Interpretasi ini masih kurang mudah untuk dijelaskan, karena tujuan utama model tersebut adalah memprediksi harga yang dapat digunakan sebagai hunian berbasis TOD, ini berarti lokasi hunian yang digunakan harus dekat dengan publik transportasi. untuk jarak yang ideal pejalan kaki pengguna transportasi publik adalah 0.25 - 0.5 miles (400 m - 800 m) dengan asumsi itu diambil jarak 500 sebagai basis jarak analisis, dari data tersebut didapatkan nilai </a:t>
            </a:r>
            <a:r>
              <a:rPr lang="en-US" b="1" dirty="0">
                <a:solidFill>
                  <a:srgbClr val="103864"/>
                </a:solidFill>
                <a:latin typeface="Sora"/>
                <a:ea typeface="Sora"/>
                <a:cs typeface="Sora"/>
                <a:sym typeface="Sora"/>
              </a:rPr>
              <a:t>NT$ 36.130 / meter persegi</a:t>
            </a:r>
            <a:r>
              <a:rPr lang="en-US" dirty="0">
                <a:solidFill>
                  <a:srgbClr val="103864"/>
                </a:solidFill>
                <a:latin typeface="Sora"/>
                <a:ea typeface="Sora"/>
                <a:cs typeface="Sora"/>
                <a:sym typeface="Sora"/>
              </a:rPr>
              <a:t> dengan harga selanjutnya </a:t>
            </a:r>
            <a:r>
              <a:rPr lang="en-US" b="1" dirty="0">
                <a:solidFill>
                  <a:srgbClr val="103864"/>
                </a:solidFill>
                <a:latin typeface="Sora"/>
                <a:ea typeface="Sora"/>
                <a:cs typeface="Sora"/>
                <a:sym typeface="Sora"/>
              </a:rPr>
              <a:t>NT$ 112.72 / meter persegi</a:t>
            </a:r>
            <a:r>
              <a:rPr lang="en-US" dirty="0">
                <a:solidFill>
                  <a:srgbClr val="103864"/>
                </a:solidFill>
                <a:latin typeface="Sora"/>
                <a:ea typeface="Sora"/>
                <a:cs typeface="Sora"/>
                <a:sym typeface="Sora"/>
              </a:rPr>
              <a:t> lebih murah untuk hunian dengan jarak 15% lebih jauh dari jarak ideal yang ditetapkan sebelumnya.</a:t>
            </a:r>
          </a:p>
        </p:txBody>
      </p:sp>
      <p:pic>
        <p:nvPicPr>
          <p:cNvPr id="11266" name="Picture 2">
            <a:extLst>
              <a:ext uri="{FF2B5EF4-FFF2-40B4-BE49-F238E27FC236}">
                <a16:creationId xmlns:a16="http://schemas.microsoft.com/office/drawing/2014/main" id="{BF1EE122-85C6-43AB-B482-8C064703E9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5344" y="2502341"/>
            <a:ext cx="4690886" cy="337157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E91D37AD-996B-4C62-A290-CF141682E096}"/>
                  </a:ext>
                </a:extLst>
              </p:cNvPr>
              <p:cNvSpPr txBox="1"/>
              <p:nvPr/>
            </p:nvSpPr>
            <p:spPr>
              <a:xfrm>
                <a:off x="4126045" y="1561771"/>
                <a:ext cx="4478598" cy="307777"/>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𝐿𝑜𝑔𝑃𝑟𝑖𝑐𝑒</m:t>
                      </m:r>
                      <m:r>
                        <a:rPr lang="en-US" sz="2000" b="0" i="1" smtClean="0">
                          <a:latin typeface="Cambria Math" panose="02040503050406030204" pitchFamily="18" charset="0"/>
                        </a:rPr>
                        <m:t>=5.27 −0.26 </m:t>
                      </m:r>
                      <m:r>
                        <a:rPr lang="en-US" sz="2000" b="0" i="1" smtClean="0">
                          <a:latin typeface="Cambria Math" panose="02040503050406030204" pitchFamily="18" charset="0"/>
                        </a:rPr>
                        <m:t>𝑥</m:t>
                      </m:r>
                      <m:r>
                        <a:rPr lang="en-US" sz="2000" b="0" i="1" smtClean="0">
                          <a:latin typeface="Cambria Math" panose="02040503050406030204" pitchFamily="18" charset="0"/>
                        </a:rPr>
                        <m:t> </m:t>
                      </m:r>
                      <m:r>
                        <a:rPr lang="en-US" sz="2000" b="0" i="1" smtClean="0">
                          <a:latin typeface="Cambria Math" panose="02040503050406030204" pitchFamily="18" charset="0"/>
                        </a:rPr>
                        <m:t>𝐿𝑜𝑔𝐷𝑖𝑠𝑡𝑎𝑛𝑐𝑒</m:t>
                      </m:r>
                    </m:oMath>
                  </m:oMathPara>
                </a14:m>
                <a:endParaRPr lang="en-US" sz="2000" dirty="0"/>
              </a:p>
            </p:txBody>
          </p:sp>
        </mc:Choice>
        <mc:Fallback>
          <p:sp>
            <p:nvSpPr>
              <p:cNvPr id="2" name="TextBox 1">
                <a:extLst>
                  <a:ext uri="{FF2B5EF4-FFF2-40B4-BE49-F238E27FC236}">
                    <a16:creationId xmlns:a16="http://schemas.microsoft.com/office/drawing/2014/main" id="{E91D37AD-996B-4C62-A290-CF141682E096}"/>
                  </a:ext>
                </a:extLst>
              </p:cNvPr>
              <p:cNvSpPr txBox="1">
                <a:spLocks noRot="1" noChangeAspect="1" noMove="1" noResize="1" noEditPoints="1" noAdjustHandles="1" noChangeArrowheads="1" noChangeShapeType="1" noTextEdit="1"/>
              </p:cNvSpPr>
              <p:nvPr/>
            </p:nvSpPr>
            <p:spPr>
              <a:xfrm>
                <a:off x="4126045" y="1561771"/>
                <a:ext cx="4478598" cy="307777"/>
              </a:xfrm>
              <a:prstGeom prst="rect">
                <a:avLst/>
              </a:prstGeom>
              <a:blipFill>
                <a:blip r:embed="rId4"/>
                <a:stretch>
                  <a:fillRect l="-1361" r="-1224" b="-35294"/>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3773B8D6-389A-4C36-90A1-131019D8344F}"/>
              </a:ext>
            </a:extLst>
          </p:cNvPr>
          <p:cNvSpPr/>
          <p:nvPr/>
        </p:nvSpPr>
        <p:spPr>
          <a:xfrm>
            <a:off x="1000799" y="1997626"/>
            <a:ext cx="10789644" cy="3077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ini berarti setiap 1% perbedaan positif dalam jarak akan mengurangi 26% dari harga </a:t>
            </a:r>
            <a:endParaRPr lang="en-US" dirty="0">
              <a:solidFill>
                <a:srgbClr val="103864"/>
              </a:solidFill>
              <a:latin typeface="Sora"/>
              <a:ea typeface="Sora"/>
              <a:cs typeface="Sora"/>
              <a:sym typeface="Sora"/>
            </a:endParaRPr>
          </a:p>
        </p:txBody>
      </p:sp>
    </p:spTree>
    <p:extLst>
      <p:ext uri="{BB962C8B-B14F-4D97-AF65-F5344CB8AC3E}">
        <p14:creationId xmlns:p14="http://schemas.microsoft.com/office/powerpoint/2010/main" val="2844920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f168eedcc6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lvl="0"/>
            <a:r>
              <a:rPr lang="en-US" dirty="0"/>
              <a:t>Financial Analyst</a:t>
            </a:r>
          </a:p>
        </p:txBody>
      </p:sp>
      <p:sp>
        <p:nvSpPr>
          <p:cNvPr id="7" name="Google Shape;222;g1f168eedcc6_0_15">
            <a:extLst>
              <a:ext uri="{FF2B5EF4-FFF2-40B4-BE49-F238E27FC236}">
                <a16:creationId xmlns:a16="http://schemas.microsoft.com/office/drawing/2014/main" id="{CC027843-5256-4F54-AAEE-345DAC817903}"/>
              </a:ext>
            </a:extLst>
          </p:cNvPr>
          <p:cNvSpPr txBox="1"/>
          <p:nvPr/>
        </p:nvSpPr>
        <p:spPr>
          <a:xfrm>
            <a:off x="1055486" y="1424125"/>
            <a:ext cx="10068413" cy="2677616"/>
          </a:xfrm>
          <a:prstGeom prst="rect">
            <a:avLst/>
          </a:prstGeom>
          <a:noFill/>
          <a:ln>
            <a:noFill/>
          </a:ln>
        </p:spPr>
        <p:txBody>
          <a:bodyPr spcFirstLastPara="1" wrap="square" lIns="91425" tIns="45700" rIns="91425" bIns="45700" anchor="t" anchorCtr="0">
            <a:spAutoFit/>
          </a:bodyPr>
          <a:lstStyle/>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Harga sewa apartemen ditetapkan per-bulan sebesar NT$7920.</a:t>
            </a:r>
          </a:p>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Bila luas apartemen ditetapkan sebesar 30 meter persegi dibutuhkan biaya sebesar NT$ 1,083,900, dengan demikian investor dapat memprediksikan break even point (BEP) pada tahun ke-12 dari tahun pembangunan apartemen.</a:t>
            </a:r>
          </a:p>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Biaya sewa per-tahun NT$ 95.040 atau sebesar NT$ 2.851.000 selama 30 tahun</a:t>
            </a:r>
          </a:p>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Bila di asumsikan biaya maintenance adalah sebesar 10% dari biaya sewa maka didapatkan NT$ 9.504 per tahun atau NT$ 285.120 selama 30 tahun</a:t>
            </a:r>
          </a:p>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Dengan biaya per unit sebesar NT$ 1,083,900 maka Return of investment (ROI) yang didapatkan adalah sebesar 63% selama 30 tahun atau 2.1% per tahun</a:t>
            </a:r>
          </a:p>
          <a:p>
            <a:pPr marL="457200" lvl="0" indent="-355600" algn="just">
              <a:buClr>
                <a:srgbClr val="103864"/>
              </a:buClr>
              <a:buSzPts val="2000"/>
              <a:buFont typeface="Sora"/>
              <a:buChar char="•"/>
            </a:pPr>
            <a:r>
              <a:rPr lang="en-US" dirty="0">
                <a:solidFill>
                  <a:srgbClr val="103864"/>
                </a:solidFill>
                <a:latin typeface="Sora"/>
                <a:ea typeface="Sora"/>
                <a:cs typeface="Sora"/>
                <a:sym typeface="Sora"/>
              </a:rPr>
              <a:t>Dengan return 2.1% per tahun kita dapat bandingkan dengan long term taiwan bond sebagai pembanding hasil investasi, nilai interest rate yang ditetapkan pemerintah dari 30 year taiwan bond adalah sebesar 1,535% maka dapat disimpulkan investor masih mendapatkan spread 0,565% dari hasil investasi mereka.</a:t>
            </a:r>
          </a:p>
        </p:txBody>
      </p:sp>
      <p:pic>
        <p:nvPicPr>
          <p:cNvPr id="12290" name="Picture 2" descr="270+ Government Bond Illustrations Illustrations, Royalty-Free Vector  Graphics &amp; Clip Art - iStock">
            <a:extLst>
              <a:ext uri="{FF2B5EF4-FFF2-40B4-BE49-F238E27FC236}">
                <a16:creationId xmlns:a16="http://schemas.microsoft.com/office/drawing/2014/main" id="{27A3842A-66BD-4197-B330-6C87C07EAF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93389" y="4089178"/>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145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142ad2f6649_0_14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Conclusion and Recommendations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g142ad2f6649_0_13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Conclusion</a:t>
            </a:r>
            <a:endParaRPr/>
          </a:p>
        </p:txBody>
      </p:sp>
      <p:sp>
        <p:nvSpPr>
          <p:cNvPr id="234" name="Google Shape;234;g142ad2f6649_0_139"/>
          <p:cNvSpPr txBox="1"/>
          <p:nvPr/>
        </p:nvSpPr>
        <p:spPr>
          <a:xfrm>
            <a:off x="401515" y="1584375"/>
            <a:ext cx="11388900" cy="1015622"/>
          </a:xfrm>
          <a:prstGeom prst="rect">
            <a:avLst/>
          </a:prstGeom>
          <a:noFill/>
          <a:ln>
            <a:noFill/>
          </a:ln>
        </p:spPr>
        <p:txBody>
          <a:bodyPr spcFirstLastPara="1" wrap="square" lIns="91425" tIns="45700" rIns="91425" bIns="45700" anchor="t" anchorCtr="0">
            <a:spAutoFit/>
          </a:bodyPr>
          <a:lstStyle/>
          <a:p>
            <a:pPr marL="457200" lvl="0" indent="-355600">
              <a:buClr>
                <a:srgbClr val="103864"/>
              </a:buClr>
              <a:buSzPts val="2000"/>
              <a:buFont typeface="Sora"/>
              <a:buChar char="•"/>
            </a:pPr>
            <a:r>
              <a:rPr lang="en-US" sz="2000" dirty="0">
                <a:solidFill>
                  <a:srgbClr val="103864"/>
                </a:solidFill>
                <a:latin typeface="Sora"/>
                <a:ea typeface="Sora"/>
                <a:cs typeface="Sora"/>
                <a:sym typeface="Sora"/>
              </a:rPr>
              <a:t>dari hasil pemodelan dan perhitungan kelayakan finansial yang dilakukan dengan penetapan biaya sewa sebesar NT$7920 pembuatan hunian berbasis TOD layak untuk dijalankan.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solidFill>
                  <a:srgbClr val="42566C"/>
                </a:solidFill>
              </a:rPr>
              <a:t>Outline</a:t>
            </a:r>
            <a:endParaRPr dirty="0">
              <a:solidFill>
                <a:srgbClr val="42566C"/>
              </a:solidFill>
            </a:endParaRPr>
          </a:p>
        </p:txBody>
      </p:sp>
      <p:sp>
        <p:nvSpPr>
          <p:cNvPr id="198" name="Google Shape;198;p4"/>
          <p:cNvSpPr txBox="1"/>
          <p:nvPr/>
        </p:nvSpPr>
        <p:spPr>
          <a:xfrm>
            <a:off x="401515" y="1584375"/>
            <a:ext cx="11388900" cy="19395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Introduction</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Dataset</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Statistical Test</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Regression Model</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C</a:t>
            </a:r>
            <a:r>
              <a:rPr lang="en-US" sz="2000" b="0" i="0" u="none" strike="noStrike" cap="none" dirty="0">
                <a:solidFill>
                  <a:srgbClr val="103864"/>
                </a:solidFill>
                <a:latin typeface="Sora"/>
                <a:ea typeface="Sora"/>
                <a:cs typeface="Sora"/>
                <a:sym typeface="Sora"/>
              </a:rPr>
              <a:t>onclusion and </a:t>
            </a:r>
            <a:r>
              <a:rPr lang="en-US" sz="2000" dirty="0">
                <a:solidFill>
                  <a:srgbClr val="103864"/>
                </a:solidFill>
                <a:latin typeface="Sora"/>
                <a:ea typeface="Sora"/>
                <a:cs typeface="Sora"/>
                <a:sym typeface="Sora"/>
              </a:rPr>
              <a:t>R</a:t>
            </a:r>
            <a:r>
              <a:rPr lang="en-US" sz="2000" b="0" i="0" u="none" strike="noStrike" cap="none" dirty="0">
                <a:solidFill>
                  <a:srgbClr val="103864"/>
                </a:solidFill>
                <a:latin typeface="Sora"/>
                <a:ea typeface="Sora"/>
                <a:cs typeface="Sora"/>
                <a:sym typeface="Sora"/>
              </a:rPr>
              <a:t>ecommendation</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References</a:t>
            </a:r>
            <a:endParaRPr sz="2000" b="0" i="0" u="none" strike="noStrike" cap="none" dirty="0">
              <a:solidFill>
                <a:srgbClr val="103864"/>
              </a:solidFill>
              <a:latin typeface="Sora"/>
              <a:ea typeface="Sora"/>
              <a:cs typeface="Sora"/>
              <a:sym typeface="Sor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1451da43991_0_41"/>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Recommendation</a:t>
            </a:r>
            <a:endParaRPr dirty="0"/>
          </a:p>
        </p:txBody>
      </p:sp>
      <p:sp>
        <p:nvSpPr>
          <p:cNvPr id="240" name="Google Shape;240;g1451da43991_0_41"/>
          <p:cNvSpPr txBox="1"/>
          <p:nvPr/>
        </p:nvSpPr>
        <p:spPr>
          <a:xfrm>
            <a:off x="401515" y="1584375"/>
            <a:ext cx="11388900" cy="2246729"/>
          </a:xfrm>
          <a:prstGeom prst="rect">
            <a:avLst/>
          </a:prstGeom>
          <a:noFill/>
          <a:ln>
            <a:noFill/>
          </a:ln>
        </p:spPr>
        <p:txBody>
          <a:bodyPr spcFirstLastPara="1" wrap="square" lIns="91425" tIns="45700" rIns="91425" bIns="45700" anchor="t" anchorCtr="0">
            <a:spAutoFit/>
          </a:bodyPr>
          <a:lstStyle/>
          <a:p>
            <a:pPr marL="457200" lvl="0" indent="-355600" algn="just">
              <a:buClr>
                <a:srgbClr val="103864"/>
              </a:buClr>
              <a:buSzPts val="2000"/>
              <a:buFont typeface="Sora"/>
              <a:buChar char="•"/>
            </a:pPr>
            <a:r>
              <a:rPr lang="en-US" sz="2000" dirty="0">
                <a:solidFill>
                  <a:srgbClr val="103864"/>
                </a:solidFill>
                <a:latin typeface="Sora"/>
                <a:ea typeface="Sora"/>
                <a:cs typeface="Sora"/>
                <a:sym typeface="Sora"/>
              </a:rPr>
              <a:t>Investor dapat meningkatkan ROI lebih tinggi dengan memilih lokasi yang lebih jauh dari stasiun dengan masih dalam ideal walking distance</a:t>
            </a:r>
          </a:p>
          <a:p>
            <a:pPr marL="457200" lvl="0" indent="-355600" algn="just">
              <a:buClr>
                <a:srgbClr val="103864"/>
              </a:buClr>
              <a:buSzPts val="2000"/>
              <a:buFont typeface="Sora"/>
              <a:buChar char="•"/>
            </a:pPr>
            <a:r>
              <a:rPr lang="en-US" sz="2000" dirty="0">
                <a:solidFill>
                  <a:srgbClr val="103864"/>
                </a:solidFill>
                <a:latin typeface="Sora"/>
                <a:ea typeface="Sora"/>
                <a:cs typeface="Sora"/>
                <a:sym typeface="Sora"/>
              </a:rPr>
              <a:t>Mengurangi ukuran unit menjadi 26 meter persegi dapat mengurangi lama break even point dana yang di </a:t>
            </a:r>
            <a:r>
              <a:rPr lang="en-US" sz="2000" dirty="0" err="1">
                <a:solidFill>
                  <a:srgbClr val="103864"/>
                </a:solidFill>
                <a:latin typeface="Sora"/>
                <a:ea typeface="Sora"/>
                <a:cs typeface="Sora"/>
                <a:sym typeface="Sora"/>
              </a:rPr>
              <a:t>investasikan</a:t>
            </a:r>
            <a:r>
              <a:rPr lang="en-US" sz="2000" dirty="0">
                <a:solidFill>
                  <a:srgbClr val="103864"/>
                </a:solidFill>
                <a:latin typeface="Sora"/>
                <a:ea typeface="Sora"/>
                <a:cs typeface="Sora"/>
                <a:sym typeface="Sora"/>
              </a:rPr>
              <a:t>.</a:t>
            </a:r>
          </a:p>
          <a:p>
            <a:pPr marL="457200" lvl="0" indent="-355600" algn="just">
              <a:buClr>
                <a:srgbClr val="103864"/>
              </a:buClr>
              <a:buSzPts val="2000"/>
              <a:buFont typeface="Sora"/>
              <a:buChar char="•"/>
            </a:pPr>
            <a:r>
              <a:rPr lang="en-US" sz="2000" dirty="0">
                <a:solidFill>
                  <a:srgbClr val="103864"/>
                </a:solidFill>
                <a:latin typeface="Sora"/>
                <a:ea typeface="Sora"/>
                <a:cs typeface="Sora"/>
                <a:sym typeface="Sora"/>
              </a:rPr>
              <a:t>Pemerintah Taipei dapat menjadi pioner pekerjaan hunian berbasis TOD tersebut dengan mengeluarkan peraturan pendukung pembangunan hunian yang dapat meningkatkan kepercayaan investor dalam proyek tersebut.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
          <p:cNvSpPr txBox="1">
            <a:spLocks noGrp="1"/>
          </p:cNvSpPr>
          <p:nvPr>
            <p:ph type="title"/>
          </p:nvPr>
        </p:nvSpPr>
        <p:spPr>
          <a:xfrm>
            <a:off x="388943" y="365125"/>
            <a:ext cx="1150998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Reference</a:t>
            </a:r>
            <a:endParaRPr/>
          </a:p>
        </p:txBody>
      </p:sp>
      <p:sp>
        <p:nvSpPr>
          <p:cNvPr id="246" name="Google Shape;246;p2"/>
          <p:cNvSpPr txBox="1"/>
          <p:nvPr/>
        </p:nvSpPr>
        <p:spPr>
          <a:xfrm>
            <a:off x="401515" y="1584375"/>
            <a:ext cx="11388900" cy="3170058"/>
          </a:xfrm>
          <a:prstGeom prst="rect">
            <a:avLst/>
          </a:prstGeom>
          <a:noFill/>
          <a:ln>
            <a:noFill/>
          </a:ln>
        </p:spPr>
        <p:txBody>
          <a:bodyPr spcFirstLastPara="1" wrap="square" lIns="91425" tIns="45700" rIns="91425" bIns="45700" anchor="t" anchorCtr="0">
            <a:spAutoFit/>
          </a:bodyPr>
          <a:lstStyle/>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https://tinyurl.com/mv8kxfby </a:t>
            </a:r>
          </a:p>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https://tinyurl.com/yc7zpxuy</a:t>
            </a:r>
          </a:p>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https://tinyurl.com/4d8h8er4 </a:t>
            </a:r>
          </a:p>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https://tinyurl.com/mryc3zu5 </a:t>
            </a:r>
          </a:p>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https://tinyurl.com/mt6kz37n </a:t>
            </a:r>
          </a:p>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https://tinyurl.com/2s4am5dd </a:t>
            </a:r>
          </a:p>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https://tinyurl.com/fv2ep5vp </a:t>
            </a:r>
          </a:p>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https://tinyurl.com/menz7amx </a:t>
            </a:r>
          </a:p>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https://tinyurl.com/yc6bv8mb </a:t>
            </a:r>
          </a:p>
          <a:p>
            <a:pPr marL="285750" lvl="0" indent="-285750">
              <a:buClr>
                <a:srgbClr val="103864"/>
              </a:buClr>
              <a:buSzPts val="2000"/>
              <a:buFont typeface="Arial"/>
              <a:buChar char="•"/>
            </a:pPr>
            <a:r>
              <a:rPr lang="en-US" sz="2000" dirty="0">
                <a:solidFill>
                  <a:srgbClr val="103864"/>
                </a:solidFill>
                <a:latin typeface="Sora"/>
                <a:ea typeface="Sora"/>
                <a:cs typeface="Sora"/>
                <a:sym typeface="Sora"/>
              </a:rPr>
              <a:t>https://tinyurl.com/yc7zf67h</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g1c19338028d_0_10"/>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133953"/>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2800" dirty="0">
                <a:solidFill>
                  <a:srgbClr val="42566C"/>
                </a:solidFill>
              </a:rPr>
              <a:t>Taipei termasuk dalam daftar kota dengan</a:t>
            </a:r>
            <a:br>
              <a:rPr lang="en-US" sz="2800" dirty="0">
                <a:solidFill>
                  <a:srgbClr val="42566C"/>
                </a:solidFill>
              </a:rPr>
            </a:br>
            <a:r>
              <a:rPr lang="en-US" sz="2800" dirty="0">
                <a:solidFill>
                  <a:srgbClr val="42566C"/>
                </a:solidFill>
              </a:rPr>
              <a:t>harga hunian termahal di dunia</a:t>
            </a:r>
            <a:endParaRPr sz="2800" dirty="0">
              <a:solidFill>
                <a:srgbClr val="42566C"/>
              </a:solidFill>
            </a:endParaRPr>
          </a:p>
        </p:txBody>
      </p:sp>
      <p:sp>
        <p:nvSpPr>
          <p:cNvPr id="210" name="Google Shape;210;p3"/>
          <p:cNvSpPr txBox="1"/>
          <p:nvPr/>
        </p:nvSpPr>
        <p:spPr>
          <a:xfrm>
            <a:off x="401515" y="1584374"/>
            <a:ext cx="5275385" cy="3785611"/>
          </a:xfrm>
          <a:prstGeom prst="rect">
            <a:avLst/>
          </a:prstGeom>
          <a:noFill/>
          <a:ln>
            <a:noFill/>
          </a:ln>
        </p:spPr>
        <p:txBody>
          <a:bodyPr spcFirstLastPara="1" wrap="square" lIns="91425" tIns="45700" rIns="91425" bIns="45700" anchor="t" anchorCtr="0">
            <a:spAutoFit/>
          </a:bodyPr>
          <a:lstStyle/>
          <a:p>
            <a:pPr marL="285750" lvl="0" indent="-285750" algn="just">
              <a:buClr>
                <a:srgbClr val="103864"/>
              </a:buClr>
              <a:buSzPts val="2000"/>
              <a:buFont typeface="Sora"/>
              <a:buChar char="•"/>
            </a:pPr>
            <a:r>
              <a:rPr lang="en-US" sz="1600" dirty="0">
                <a:solidFill>
                  <a:srgbClr val="103864"/>
                </a:solidFill>
                <a:latin typeface="Sora"/>
                <a:ea typeface="Sora"/>
                <a:cs typeface="Sora"/>
                <a:sym typeface="Sora"/>
              </a:rPr>
              <a:t>Pada tahun 2022 Taipei termasuk dalam pada urutan ke-9 dalam kota dengan harga hunian termahal di dunia, sebab itu penduduk taiwan mengalami kesulitan dalam memiliki rumah ataupun menyewa rumah dengan fasilitas yang layak. melihat data yang ada warga Taipei menghabiskan rata-rata NT$653,000 per ping (3.3 meter persegi) untuk memiliki rumah di Taipei. dibandingkan dengan gaji minimal yang ditetapkan pemerintah adalah sebesar NT$ 26,400/bulan (data tahun 2022) ini berarti calon pemilik hunian harus mengeluarkan budget sebesar NT$ 5,936,363 atau 18 tahun seluruh gaji bulan untuk dapat memiliki hunian dengan luas 30 meter persegi.</a:t>
            </a:r>
            <a:endParaRPr sz="1600" b="0" i="0" u="none" strike="noStrike" cap="none" dirty="0">
              <a:solidFill>
                <a:srgbClr val="103864"/>
              </a:solidFill>
              <a:latin typeface="Sora"/>
              <a:ea typeface="Sora"/>
              <a:cs typeface="Sora"/>
              <a:sym typeface="Sora"/>
            </a:endParaRPr>
          </a:p>
        </p:txBody>
      </p:sp>
      <p:pic>
        <p:nvPicPr>
          <p:cNvPr id="1026" name="Picture 2">
            <a:extLst>
              <a:ext uri="{FF2B5EF4-FFF2-40B4-BE49-F238E27FC236}">
                <a16:creationId xmlns:a16="http://schemas.microsoft.com/office/drawing/2014/main" id="{47CD66EF-0758-4A1E-9145-43FDCFC95F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0664" y="1584374"/>
            <a:ext cx="5575535" cy="378561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D48434C-BD5E-42CA-AFEC-B31A4B0BE223}"/>
              </a:ext>
            </a:extLst>
          </p:cNvPr>
          <p:cNvSpPr/>
          <p:nvPr/>
        </p:nvSpPr>
        <p:spPr>
          <a:xfrm>
            <a:off x="5930664" y="1584374"/>
            <a:ext cx="5575535" cy="3785610"/>
          </a:xfrm>
          <a:prstGeom prst="rect">
            <a:avLst/>
          </a:prstGeom>
          <a:gradFill flip="none" rotWithShape="1">
            <a:gsLst>
              <a:gs pos="74000">
                <a:schemeClr val="accent1">
                  <a:lumMod val="0"/>
                  <a:lumOff val="100000"/>
                  <a:alpha val="25000"/>
                </a:schemeClr>
              </a:gs>
              <a:gs pos="74000">
                <a:schemeClr val="bg2">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Taiwan Map Vector Art, Icons, and Graphics for Free Download">
            <a:extLst>
              <a:ext uri="{FF2B5EF4-FFF2-40B4-BE49-F238E27FC236}">
                <a16:creationId xmlns:a16="http://schemas.microsoft.com/office/drawing/2014/main" id="{2378938F-52CB-4707-93F7-155FB54DD5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9714" y="2692425"/>
            <a:ext cx="1158238" cy="1569508"/>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a:extLst>
              <a:ext uri="{FF2B5EF4-FFF2-40B4-BE49-F238E27FC236}">
                <a16:creationId xmlns:a16="http://schemas.microsoft.com/office/drawing/2014/main" id="{7F8EED24-299A-4D13-8B78-F4581AA70A7F}"/>
              </a:ext>
            </a:extLst>
          </p:cNvPr>
          <p:cNvSpPr/>
          <p:nvPr/>
        </p:nvSpPr>
        <p:spPr>
          <a:xfrm>
            <a:off x="6892925" y="2782937"/>
            <a:ext cx="155575" cy="155575"/>
          </a:xfrm>
          <a:prstGeom prst="ellipse">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133953"/>
            <a:ext cx="11401542" cy="1325563"/>
          </a:xfrm>
          <a:prstGeom prst="rect">
            <a:avLst/>
          </a:prstGeom>
          <a:noFill/>
          <a:ln>
            <a:noFill/>
          </a:ln>
        </p:spPr>
        <p:txBody>
          <a:bodyPr spcFirstLastPara="1" wrap="square" lIns="91425" tIns="45700" rIns="91425" bIns="45700" anchor="ctr" anchorCtr="0">
            <a:normAutofit/>
          </a:bodyPr>
          <a:lstStyle/>
          <a:p>
            <a:pPr lvl="0"/>
            <a:r>
              <a:rPr lang="en-US" sz="2800" dirty="0">
                <a:solidFill>
                  <a:srgbClr val="42566C"/>
                </a:solidFill>
              </a:rPr>
              <a:t>Transit Oriented Development (TOD) solusi </a:t>
            </a:r>
            <a:br>
              <a:rPr lang="en-US" sz="2800" dirty="0">
                <a:solidFill>
                  <a:srgbClr val="42566C"/>
                </a:solidFill>
              </a:rPr>
            </a:br>
            <a:r>
              <a:rPr lang="en-US" sz="2800" dirty="0">
                <a:solidFill>
                  <a:srgbClr val="42566C"/>
                </a:solidFill>
              </a:rPr>
              <a:t>pertumbuhan yang berkelanjutan untuk daerah perkotaan</a:t>
            </a:r>
            <a:endParaRPr sz="2800" dirty="0">
              <a:solidFill>
                <a:srgbClr val="42566C"/>
              </a:solidFill>
            </a:endParaRPr>
          </a:p>
        </p:txBody>
      </p:sp>
      <p:sp>
        <p:nvSpPr>
          <p:cNvPr id="210" name="Google Shape;210;p3"/>
          <p:cNvSpPr txBox="1"/>
          <p:nvPr/>
        </p:nvSpPr>
        <p:spPr>
          <a:xfrm>
            <a:off x="401515" y="1584374"/>
            <a:ext cx="5275385" cy="3293169"/>
          </a:xfrm>
          <a:prstGeom prst="rect">
            <a:avLst/>
          </a:prstGeom>
          <a:noFill/>
          <a:ln>
            <a:noFill/>
          </a:ln>
        </p:spPr>
        <p:txBody>
          <a:bodyPr spcFirstLastPara="1" wrap="square" lIns="91425" tIns="45700" rIns="91425" bIns="45700" anchor="t" anchorCtr="0">
            <a:spAutoFit/>
          </a:bodyPr>
          <a:lstStyle/>
          <a:p>
            <a:pPr marL="285750" lvl="0" indent="-285750" algn="just">
              <a:buClr>
                <a:srgbClr val="103864"/>
              </a:buClr>
              <a:buSzPts val="2000"/>
              <a:buFont typeface="Sora"/>
              <a:buChar char="•"/>
            </a:pPr>
            <a:r>
              <a:rPr lang="en-US" sz="1600" dirty="0">
                <a:solidFill>
                  <a:srgbClr val="103864"/>
                </a:solidFill>
                <a:latin typeface="Sora"/>
                <a:ea typeface="Sora"/>
                <a:cs typeface="Sora"/>
                <a:sym typeface="Sora"/>
              </a:rPr>
              <a:t>Transit Oriented Development merupakan sebuah pola pembangunan tata kota yang terintegrasi dengan sistem transportasi sehingga menciptakan sebuah kota yang efisien. penerapan TOD dapat dilakukan dengan menerapkan pembangunan apartemen atau hunian murah yang dapat disewa oleh warga Taipei dengan pendapatan minimal atau di bawahnya, dengan menerapkan konsep 30% gaji bulanan sebagai sewa, pemerintah dapat melakukan perancangan hunian dengan biaya NT$7920 sebagai biaya bulanan sewa yang ditetapkan.</a:t>
            </a:r>
          </a:p>
        </p:txBody>
      </p:sp>
      <p:pic>
        <p:nvPicPr>
          <p:cNvPr id="2050" name="Picture 2" descr="MRT Jakarta: Pembangunan TOD Terus Berjalan!">
            <a:extLst>
              <a:ext uri="{FF2B5EF4-FFF2-40B4-BE49-F238E27FC236}">
                <a16:creationId xmlns:a16="http://schemas.microsoft.com/office/drawing/2014/main" id="{3DEF0F8B-7905-4ED5-B440-5356086532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584374"/>
            <a:ext cx="5503259" cy="3673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0581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258811"/>
            <a:ext cx="11401542" cy="1325563"/>
          </a:xfrm>
          <a:prstGeom prst="rect">
            <a:avLst/>
          </a:prstGeom>
          <a:noFill/>
          <a:ln>
            <a:noFill/>
          </a:ln>
        </p:spPr>
        <p:txBody>
          <a:bodyPr spcFirstLastPara="1" wrap="square" lIns="91425" tIns="45700" rIns="91425" bIns="45700" anchor="ctr" anchorCtr="0">
            <a:normAutofit/>
          </a:bodyPr>
          <a:lstStyle/>
          <a:p>
            <a:pPr lvl="0"/>
            <a:r>
              <a:rPr lang="en-US" sz="2800" dirty="0">
                <a:solidFill>
                  <a:srgbClr val="42566C"/>
                </a:solidFill>
              </a:rPr>
              <a:t>Machine learning sebagai pemodelan harga hunian</a:t>
            </a:r>
            <a:endParaRPr sz="2800" dirty="0">
              <a:solidFill>
                <a:srgbClr val="42566C"/>
              </a:solidFill>
            </a:endParaRPr>
          </a:p>
        </p:txBody>
      </p:sp>
      <p:sp>
        <p:nvSpPr>
          <p:cNvPr id="210" name="Google Shape;210;p3"/>
          <p:cNvSpPr txBox="1"/>
          <p:nvPr/>
        </p:nvSpPr>
        <p:spPr>
          <a:xfrm>
            <a:off x="401515" y="1584374"/>
            <a:ext cx="5275385" cy="3046948"/>
          </a:xfrm>
          <a:prstGeom prst="rect">
            <a:avLst/>
          </a:prstGeom>
          <a:noFill/>
          <a:ln>
            <a:noFill/>
          </a:ln>
        </p:spPr>
        <p:txBody>
          <a:bodyPr spcFirstLastPara="1" wrap="square" lIns="91425" tIns="45700" rIns="91425" bIns="45700" anchor="t" anchorCtr="0">
            <a:spAutoFit/>
          </a:bodyPr>
          <a:lstStyle/>
          <a:p>
            <a:pPr marL="285750" lvl="0" indent="-285750" algn="just">
              <a:buClr>
                <a:srgbClr val="103864"/>
              </a:buClr>
              <a:buSzPts val="2000"/>
              <a:buFont typeface="Sora"/>
              <a:buChar char="•"/>
            </a:pPr>
            <a:r>
              <a:rPr lang="en-US" sz="1600" dirty="0">
                <a:solidFill>
                  <a:srgbClr val="103864"/>
                </a:solidFill>
                <a:latin typeface="Sora"/>
                <a:ea typeface="Sora"/>
                <a:cs typeface="Sora"/>
                <a:sym typeface="Sora"/>
              </a:rPr>
              <a:t>Dari permasalahan tersebut saya putuskan untuk menggunakan Machine learning sebagai solusi </a:t>
            </a:r>
            <a:r>
              <a:rPr lang="en-US" sz="1600" dirty="0" err="1">
                <a:solidFill>
                  <a:srgbClr val="103864"/>
                </a:solidFill>
                <a:latin typeface="Sora"/>
                <a:ea typeface="Sora"/>
                <a:cs typeface="Sora"/>
                <a:sym typeface="Sora"/>
              </a:rPr>
              <a:t>prediktor</a:t>
            </a:r>
            <a:r>
              <a:rPr lang="en-US" sz="1600" dirty="0">
                <a:solidFill>
                  <a:srgbClr val="103864"/>
                </a:solidFill>
                <a:latin typeface="Sora"/>
                <a:ea typeface="Sora"/>
                <a:cs typeface="Sora"/>
                <a:sym typeface="Sora"/>
              </a:rPr>
              <a:t> harga hunian yang dekat dengan transportasi publik. Linear regression akan digunakan sebagai model analisis, kenapa menggunakan linear regression, pertama karena linear regression adalah model yang sederhana , mudah dipahami dan mudah untuk di interpretasi selain itu juga linear regression tidak membutuhkan komputasi lebih dari pada model machine learning yang lain. </a:t>
            </a:r>
          </a:p>
        </p:txBody>
      </p:sp>
      <p:pic>
        <p:nvPicPr>
          <p:cNvPr id="4098" name="Picture 2">
            <a:extLst>
              <a:ext uri="{FF2B5EF4-FFF2-40B4-BE49-F238E27FC236}">
                <a16:creationId xmlns:a16="http://schemas.microsoft.com/office/drawing/2014/main" id="{5BE70BF4-D2DB-46B6-884F-4D9152F004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5400" y="1584374"/>
            <a:ext cx="3822700" cy="3366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1259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f168eedcc6_0_10"/>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Dataset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f168eedcc6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Dataset</a:t>
            </a:r>
            <a:endParaRPr dirty="0"/>
          </a:p>
        </p:txBody>
      </p:sp>
      <p:pic>
        <p:nvPicPr>
          <p:cNvPr id="5122" name="Picture 2">
            <a:extLst>
              <a:ext uri="{FF2B5EF4-FFF2-40B4-BE49-F238E27FC236}">
                <a16:creationId xmlns:a16="http://schemas.microsoft.com/office/drawing/2014/main" id="{006C3AC6-1E15-4A48-9651-1CF934B9A02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178" t="50000" r="22383" b="14459"/>
          <a:stretch/>
        </p:blipFill>
        <p:spPr bwMode="auto">
          <a:xfrm>
            <a:off x="825499" y="1690825"/>
            <a:ext cx="10161465" cy="30081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f168eedcc6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solidFill>
                  <a:srgbClr val="42566C"/>
                </a:solidFill>
              </a:rPr>
              <a:t>Feature Explanation</a:t>
            </a:r>
            <a:endParaRPr dirty="0">
              <a:solidFill>
                <a:srgbClr val="42566C"/>
              </a:solidFill>
            </a:endParaRPr>
          </a:p>
        </p:txBody>
      </p:sp>
      <p:sp>
        <p:nvSpPr>
          <p:cNvPr id="222" name="Google Shape;222;g1f168eedcc6_0_15"/>
          <p:cNvSpPr txBox="1"/>
          <p:nvPr/>
        </p:nvSpPr>
        <p:spPr>
          <a:xfrm>
            <a:off x="401515" y="1584375"/>
            <a:ext cx="11388900" cy="3170058"/>
          </a:xfrm>
          <a:prstGeom prst="rect">
            <a:avLst/>
          </a:prstGeom>
          <a:noFill/>
          <a:ln>
            <a:noFill/>
          </a:ln>
        </p:spPr>
        <p:txBody>
          <a:bodyPr spcFirstLastPara="1" wrap="square" lIns="91425" tIns="45700" rIns="91425" bIns="45700" anchor="t" anchorCtr="0">
            <a:spAutoFit/>
          </a:bodyPr>
          <a:lstStyle/>
          <a:p>
            <a:pPr marL="457200" lvl="0" indent="-355600">
              <a:buClr>
                <a:srgbClr val="103864"/>
              </a:buClr>
              <a:buSzPts val="2000"/>
              <a:buFont typeface="Sora"/>
              <a:buChar char="•"/>
            </a:pPr>
            <a:r>
              <a:rPr lang="en-US" sz="2000" dirty="0">
                <a:solidFill>
                  <a:srgbClr val="103864"/>
                </a:solidFill>
                <a:latin typeface="Sora"/>
                <a:ea typeface="Sora"/>
                <a:cs typeface="Sora"/>
                <a:sym typeface="Sora"/>
              </a:rPr>
              <a:t> The transaction date (for example, 2013.250=2013 March, 2013.500=2013 June, etc.)</a:t>
            </a:r>
          </a:p>
          <a:p>
            <a:pPr marL="457200" lvl="0" indent="-355600">
              <a:buClr>
                <a:srgbClr val="103864"/>
              </a:buClr>
              <a:buSzPts val="2000"/>
              <a:buFont typeface="Sora"/>
              <a:buChar char="•"/>
            </a:pPr>
            <a:r>
              <a:rPr lang="en-US" sz="2000" dirty="0">
                <a:solidFill>
                  <a:srgbClr val="103864"/>
                </a:solidFill>
                <a:latin typeface="Sora"/>
                <a:ea typeface="Sora"/>
                <a:cs typeface="Sora"/>
                <a:sym typeface="Sora"/>
              </a:rPr>
              <a:t>The house age (unit: year)</a:t>
            </a:r>
          </a:p>
          <a:p>
            <a:pPr marL="457200" lvl="0" indent="-355600">
              <a:buClr>
                <a:srgbClr val="103864"/>
              </a:buClr>
              <a:buSzPts val="2000"/>
              <a:buFont typeface="Sora"/>
              <a:buChar char="•"/>
            </a:pPr>
            <a:r>
              <a:rPr lang="en-US" sz="2000" dirty="0">
                <a:solidFill>
                  <a:srgbClr val="103864"/>
                </a:solidFill>
                <a:latin typeface="Sora"/>
                <a:ea typeface="Sora"/>
                <a:cs typeface="Sora"/>
                <a:sym typeface="Sora"/>
              </a:rPr>
              <a:t>The distance to the nearest MRT station (unit: meter)</a:t>
            </a:r>
          </a:p>
          <a:p>
            <a:pPr marL="457200" lvl="0" indent="-355600">
              <a:buClr>
                <a:srgbClr val="103864"/>
              </a:buClr>
              <a:buSzPts val="2000"/>
              <a:buFont typeface="Sora"/>
              <a:buChar char="•"/>
            </a:pPr>
            <a:r>
              <a:rPr lang="en-US" sz="2000" dirty="0">
                <a:solidFill>
                  <a:srgbClr val="103864"/>
                </a:solidFill>
                <a:latin typeface="Sora"/>
                <a:ea typeface="Sora"/>
                <a:cs typeface="Sora"/>
                <a:sym typeface="Sora"/>
              </a:rPr>
              <a:t>The number of convenience stores in the living circle on foot (integer)</a:t>
            </a:r>
          </a:p>
          <a:p>
            <a:pPr marL="457200" lvl="0" indent="-355600">
              <a:buClr>
                <a:srgbClr val="103864"/>
              </a:buClr>
              <a:buSzPts val="2000"/>
              <a:buFont typeface="Sora"/>
              <a:buChar char="•"/>
            </a:pPr>
            <a:r>
              <a:rPr lang="en-US" sz="2000" dirty="0">
                <a:solidFill>
                  <a:srgbClr val="103864"/>
                </a:solidFill>
                <a:latin typeface="Sora"/>
                <a:ea typeface="Sora"/>
                <a:cs typeface="Sora"/>
                <a:sym typeface="Sora"/>
              </a:rPr>
              <a:t>The geographic coordinate, latitude. (unit: degree)</a:t>
            </a:r>
          </a:p>
          <a:p>
            <a:pPr marL="457200" lvl="0" indent="-355600">
              <a:buClr>
                <a:srgbClr val="103864"/>
              </a:buClr>
              <a:buSzPts val="2000"/>
              <a:buFont typeface="Sora"/>
              <a:buChar char="•"/>
            </a:pPr>
            <a:r>
              <a:rPr lang="en-US" sz="2000" dirty="0">
                <a:solidFill>
                  <a:srgbClr val="103864"/>
                </a:solidFill>
                <a:latin typeface="Sora"/>
                <a:ea typeface="Sora"/>
                <a:cs typeface="Sora"/>
                <a:sym typeface="Sora"/>
              </a:rPr>
              <a:t>The geographic coordinate, longitude. (unit: degree)</a:t>
            </a:r>
          </a:p>
          <a:p>
            <a:pPr marL="457200" lvl="0" indent="-355600">
              <a:buClr>
                <a:srgbClr val="103864"/>
              </a:buClr>
              <a:buSzPts val="2000"/>
              <a:buFont typeface="Sora"/>
              <a:buChar char="•"/>
            </a:pPr>
            <a:r>
              <a:rPr lang="en-US" sz="2000" dirty="0">
                <a:solidFill>
                  <a:srgbClr val="103864"/>
                </a:solidFill>
                <a:latin typeface="Sora"/>
                <a:ea typeface="Sora"/>
                <a:cs typeface="Sora"/>
                <a:sym typeface="Sora"/>
              </a:rPr>
              <a:t>house price of unit area (10,000 New Taiwan Dollar/Ping, where Ping is a local unit, 1 Ping = 3.3 meter squared)</a:t>
            </a:r>
            <a:endParaRPr sz="2000" b="1" i="0" u="none" strike="noStrike" cap="none" dirty="0">
              <a:solidFill>
                <a:srgbClr val="103864"/>
              </a:solidFill>
              <a:latin typeface="Sora"/>
              <a:ea typeface="Sora"/>
              <a:cs typeface="Sora"/>
              <a:sym typeface="Sora"/>
            </a:endParaRPr>
          </a:p>
          <a:p>
            <a:pPr marL="457200" marR="0" lvl="0" indent="-355600" algn="l" rtl="0">
              <a:lnSpc>
                <a:spcPct val="100000"/>
              </a:lnSpc>
              <a:spcBef>
                <a:spcPts val="0"/>
              </a:spcBef>
              <a:spcAft>
                <a:spcPts val="0"/>
              </a:spcAft>
              <a:buClr>
                <a:srgbClr val="103864"/>
              </a:buClr>
              <a:buSzPts val="2000"/>
              <a:buFont typeface="Sora"/>
              <a:buChar char="•"/>
            </a:pPr>
            <a:endParaRPr sz="2000" b="1" i="0" u="none" strike="noStrike" cap="none" dirty="0">
              <a:solidFill>
                <a:srgbClr val="103864"/>
              </a:solidFill>
              <a:latin typeface="Sora"/>
              <a:ea typeface="Sora"/>
              <a:cs typeface="Sora"/>
              <a:sym typeface="Sora"/>
            </a:endParaRPr>
          </a:p>
        </p:txBody>
      </p:sp>
    </p:spTree>
    <p:extLst>
      <p:ext uri="{BB962C8B-B14F-4D97-AF65-F5344CB8AC3E}">
        <p14:creationId xmlns:p14="http://schemas.microsoft.com/office/powerpoint/2010/main" val="3803236864"/>
      </p:ext>
    </p:extLst>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1265</Words>
  <Application>Microsoft Office PowerPoint</Application>
  <PresentationFormat>Widescreen</PresentationFormat>
  <Paragraphs>92</Paragraphs>
  <Slides>22</Slides>
  <Notes>22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22</vt:i4>
      </vt:variant>
    </vt:vector>
  </HeadingPairs>
  <TitlesOfParts>
    <vt:vector size="32" baseType="lpstr">
      <vt:lpstr>Calibri</vt:lpstr>
      <vt:lpstr>Roboto Mono</vt:lpstr>
      <vt:lpstr>Roboto Mono Light</vt:lpstr>
      <vt:lpstr>Arial</vt:lpstr>
      <vt:lpstr>Roboto Mono Medium</vt:lpstr>
      <vt:lpstr>Sora</vt:lpstr>
      <vt:lpstr>Montserrat Light</vt:lpstr>
      <vt:lpstr>Cambria Math</vt:lpstr>
      <vt:lpstr>1_Office Theme</vt:lpstr>
      <vt:lpstr>Office Theme</vt:lpstr>
      <vt:lpstr>PowerPoint Presentation</vt:lpstr>
      <vt:lpstr>Outline</vt:lpstr>
      <vt:lpstr>Introduction</vt:lpstr>
      <vt:lpstr>Taipei termasuk dalam daftar kota dengan harga hunian termahal di dunia</vt:lpstr>
      <vt:lpstr>Transit Oriented Development (TOD) solusi  pertumbuhan yang berkelanjutan untuk daerah perkotaan</vt:lpstr>
      <vt:lpstr>Machine learning sebagai pemodelan harga hunian</vt:lpstr>
      <vt:lpstr>Dataset</vt:lpstr>
      <vt:lpstr>Dataset</vt:lpstr>
      <vt:lpstr>Feature Explanation</vt:lpstr>
      <vt:lpstr>Feature Explanation</vt:lpstr>
      <vt:lpstr>Regression Model</vt:lpstr>
      <vt:lpstr>Transformasi Log</vt:lpstr>
      <vt:lpstr>Transformasi Log</vt:lpstr>
      <vt:lpstr>R-squared (R²)</vt:lpstr>
      <vt:lpstr>Linear Regression</vt:lpstr>
      <vt:lpstr>Interpretation coefficient model</vt:lpstr>
      <vt:lpstr>Financial Analyst</vt:lpstr>
      <vt:lpstr>Conclusion and Recommendations</vt:lpstr>
      <vt:lpstr>Conclusion</vt:lpstr>
      <vt:lpstr>Recommendation</vt:lpstr>
      <vt:lpstr>Reference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RIDO TRI PUTRA</dc:creator>
  <cp:lastModifiedBy>Xero Nakami</cp:lastModifiedBy>
  <cp:revision>12</cp:revision>
  <dcterms:created xsi:type="dcterms:W3CDTF">2022-06-30T03:08:43Z</dcterms:created>
  <dcterms:modified xsi:type="dcterms:W3CDTF">2023-05-22T13:23:44Z</dcterms:modified>
</cp:coreProperties>
</file>